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5.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69.jpg" ContentType="image/jp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media/image72.jpg" ContentType="image/jpg"/>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256" r:id="rId2"/>
    <p:sldId id="257" r:id="rId3"/>
    <p:sldId id="259" r:id="rId4"/>
    <p:sldId id="295" r:id="rId5"/>
    <p:sldId id="296" r:id="rId6"/>
    <p:sldId id="297" r:id="rId7"/>
    <p:sldId id="298" r:id="rId8"/>
    <p:sldId id="299" r:id="rId9"/>
    <p:sldId id="300" r:id="rId10"/>
    <p:sldId id="407" r:id="rId11"/>
    <p:sldId id="408" r:id="rId12"/>
    <p:sldId id="409" r:id="rId13"/>
    <p:sldId id="355" r:id="rId14"/>
    <p:sldId id="356" r:id="rId15"/>
    <p:sldId id="357" r:id="rId16"/>
    <p:sldId id="358"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01" r:id="rId37"/>
    <p:sldId id="302" r:id="rId38"/>
    <p:sldId id="303" r:id="rId39"/>
    <p:sldId id="304" r:id="rId40"/>
    <p:sldId id="305" r:id="rId41"/>
    <p:sldId id="306" r:id="rId42"/>
    <p:sldId id="307" r:id="rId43"/>
    <p:sldId id="308" r:id="rId44"/>
    <p:sldId id="390" r:id="rId45"/>
    <p:sldId id="380" r:id="rId46"/>
    <p:sldId id="381" r:id="rId47"/>
    <p:sldId id="382" r:id="rId48"/>
    <p:sldId id="384" r:id="rId49"/>
    <p:sldId id="315" r:id="rId50"/>
    <p:sldId id="316" r:id="rId51"/>
    <p:sldId id="317" r:id="rId52"/>
    <p:sldId id="318" r:id="rId53"/>
    <p:sldId id="406" r:id="rId54"/>
    <p:sldId id="386" r:id="rId55"/>
    <p:sldId id="387" r:id="rId56"/>
    <p:sldId id="388" r:id="rId57"/>
    <p:sldId id="385" r:id="rId58"/>
    <p:sldId id="345" r:id="rId59"/>
    <p:sldId id="346" r:id="rId60"/>
    <p:sldId id="347" r:id="rId61"/>
    <p:sldId id="348" r:id="rId62"/>
    <p:sldId id="349" r:id="rId63"/>
    <p:sldId id="350" r:id="rId64"/>
    <p:sldId id="389" r:id="rId65"/>
    <p:sldId id="351" r:id="rId66"/>
    <p:sldId id="352" r:id="rId67"/>
    <p:sldId id="391" r:id="rId68"/>
    <p:sldId id="392" r:id="rId69"/>
    <p:sldId id="393" r:id="rId70"/>
    <p:sldId id="394" r:id="rId71"/>
    <p:sldId id="395" r:id="rId72"/>
    <p:sldId id="396" r:id="rId73"/>
    <p:sldId id="397" r:id="rId74"/>
    <p:sldId id="398" r:id="rId75"/>
    <p:sldId id="399" r:id="rId76"/>
    <p:sldId id="400" r:id="rId77"/>
    <p:sldId id="401" r:id="rId78"/>
    <p:sldId id="402" r:id="rId79"/>
    <p:sldId id="403" r:id="rId80"/>
    <p:sldId id="404" r:id="rId81"/>
    <p:sldId id="405" r:id="rId82"/>
    <p:sldId id="293" r:id="rId8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ADA"/>
    <a:srgbClr val="E61F4F"/>
    <a:srgbClr val="EE7430"/>
    <a:srgbClr val="575757"/>
    <a:srgbClr val="D18D05"/>
    <a:srgbClr val="FAB529"/>
    <a:srgbClr val="75246B"/>
    <a:srgbClr val="11A74F"/>
    <a:srgbClr val="231F2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9091" autoAdjust="0"/>
    <p:restoredTop sz="79278" autoAdjust="0"/>
  </p:normalViewPr>
  <p:slideViewPr>
    <p:cSldViewPr snapToGrid="0">
      <p:cViewPr varScale="1">
        <p:scale>
          <a:sx n="67" d="100"/>
          <a:sy n="67" d="100"/>
        </p:scale>
        <p:origin x="72"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30.03.2018</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30.03.2018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Ufuk Kodaman, Mehmet Dinç, 2016, İstanbul, Yeşilay TBM Alan Kitaplığı Dizisi No: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883417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83858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103808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118645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331194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310589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160429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15953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2764378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2884864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253160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59593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1178611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4283092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1486136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1329218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4144701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367749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6.</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4167497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2524392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3361570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53634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456803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8.</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2660058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341976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419971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2020585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609654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10.</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181386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860546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916404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3132285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337650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3138851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261600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2609178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7126943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1413053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663036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2655927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1161730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49</a:t>
            </a:fld>
            <a:endParaRPr lang="tr-TR"/>
          </a:p>
        </p:txBody>
      </p:sp>
    </p:spTree>
    <p:extLst>
      <p:ext uri="{BB962C8B-B14F-4D97-AF65-F5344CB8AC3E}">
        <p14:creationId xmlns:p14="http://schemas.microsoft.com/office/powerpoint/2010/main" val="3031623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50</a:t>
            </a:fld>
            <a:endParaRPr lang="tr-TR"/>
          </a:p>
        </p:txBody>
      </p:sp>
    </p:spTree>
    <p:extLst>
      <p:ext uri="{BB962C8B-B14F-4D97-AF65-F5344CB8AC3E}">
        <p14:creationId xmlns:p14="http://schemas.microsoft.com/office/powerpoint/2010/main" val="3815281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51</a:t>
            </a:fld>
            <a:endParaRPr lang="tr-TR"/>
          </a:p>
        </p:txBody>
      </p:sp>
    </p:spTree>
    <p:extLst>
      <p:ext uri="{BB962C8B-B14F-4D97-AF65-F5344CB8AC3E}">
        <p14:creationId xmlns:p14="http://schemas.microsoft.com/office/powerpoint/2010/main" val="362362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137548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14.</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52</a:t>
            </a:fld>
            <a:endParaRPr lang="tr-TR"/>
          </a:p>
        </p:txBody>
      </p:sp>
    </p:spTree>
    <p:extLst>
      <p:ext uri="{BB962C8B-B14F-4D97-AF65-F5344CB8AC3E}">
        <p14:creationId xmlns:p14="http://schemas.microsoft.com/office/powerpoint/2010/main" val="6909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54</a:t>
            </a:fld>
            <a:endParaRPr lang="tr-TR"/>
          </a:p>
        </p:txBody>
      </p:sp>
    </p:spTree>
    <p:extLst>
      <p:ext uri="{BB962C8B-B14F-4D97-AF65-F5344CB8AC3E}">
        <p14:creationId xmlns:p14="http://schemas.microsoft.com/office/powerpoint/2010/main" val="2803516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55</a:t>
            </a:fld>
            <a:endParaRPr lang="tr-TR"/>
          </a:p>
        </p:txBody>
      </p:sp>
    </p:spTree>
    <p:extLst>
      <p:ext uri="{BB962C8B-B14F-4D97-AF65-F5344CB8AC3E}">
        <p14:creationId xmlns:p14="http://schemas.microsoft.com/office/powerpoint/2010/main" val="15199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56</a:t>
            </a:fld>
            <a:endParaRPr lang="tr-TR"/>
          </a:p>
        </p:txBody>
      </p:sp>
    </p:spTree>
    <p:extLst>
      <p:ext uri="{BB962C8B-B14F-4D97-AF65-F5344CB8AC3E}">
        <p14:creationId xmlns:p14="http://schemas.microsoft.com/office/powerpoint/2010/main" val="2399892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57</a:t>
            </a:fld>
            <a:endParaRPr lang="tr-TR"/>
          </a:p>
        </p:txBody>
      </p:sp>
    </p:spTree>
    <p:extLst>
      <p:ext uri="{BB962C8B-B14F-4D97-AF65-F5344CB8AC3E}">
        <p14:creationId xmlns:p14="http://schemas.microsoft.com/office/powerpoint/2010/main" val="2096660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58</a:t>
            </a:fld>
            <a:endParaRPr lang="tr-TR"/>
          </a:p>
        </p:txBody>
      </p:sp>
    </p:spTree>
    <p:extLst>
      <p:ext uri="{BB962C8B-B14F-4D97-AF65-F5344CB8AC3E}">
        <p14:creationId xmlns:p14="http://schemas.microsoft.com/office/powerpoint/2010/main" val="2034405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59</a:t>
            </a:fld>
            <a:endParaRPr lang="tr-TR"/>
          </a:p>
        </p:txBody>
      </p:sp>
    </p:spTree>
    <p:extLst>
      <p:ext uri="{BB962C8B-B14F-4D97-AF65-F5344CB8AC3E}">
        <p14:creationId xmlns:p14="http://schemas.microsoft.com/office/powerpoint/2010/main" val="566561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60</a:t>
            </a:fld>
            <a:endParaRPr lang="tr-TR"/>
          </a:p>
        </p:txBody>
      </p:sp>
    </p:spTree>
    <p:extLst>
      <p:ext uri="{BB962C8B-B14F-4D97-AF65-F5344CB8AC3E}">
        <p14:creationId xmlns:p14="http://schemas.microsoft.com/office/powerpoint/2010/main" val="3364853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61</a:t>
            </a:fld>
            <a:endParaRPr lang="tr-TR"/>
          </a:p>
        </p:txBody>
      </p:sp>
    </p:spTree>
    <p:extLst>
      <p:ext uri="{BB962C8B-B14F-4D97-AF65-F5344CB8AC3E}">
        <p14:creationId xmlns:p14="http://schemas.microsoft.com/office/powerpoint/2010/main" val="8966630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62</a:t>
            </a:fld>
            <a:endParaRPr lang="tr-TR"/>
          </a:p>
        </p:txBody>
      </p:sp>
    </p:spTree>
    <p:extLst>
      <p:ext uri="{BB962C8B-B14F-4D97-AF65-F5344CB8AC3E}">
        <p14:creationId xmlns:p14="http://schemas.microsoft.com/office/powerpoint/2010/main" val="150793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9825100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63</a:t>
            </a:fld>
            <a:endParaRPr lang="tr-TR"/>
          </a:p>
        </p:txBody>
      </p:sp>
    </p:spTree>
    <p:extLst>
      <p:ext uri="{BB962C8B-B14F-4D97-AF65-F5344CB8AC3E}">
        <p14:creationId xmlns:p14="http://schemas.microsoft.com/office/powerpoint/2010/main" val="7443746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64</a:t>
            </a:fld>
            <a:endParaRPr lang="tr-TR"/>
          </a:p>
        </p:txBody>
      </p:sp>
    </p:spTree>
    <p:extLst>
      <p:ext uri="{BB962C8B-B14F-4D97-AF65-F5344CB8AC3E}">
        <p14:creationId xmlns:p14="http://schemas.microsoft.com/office/powerpoint/2010/main" val="4079983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65</a:t>
            </a:fld>
            <a:endParaRPr lang="tr-TR"/>
          </a:p>
        </p:txBody>
      </p:sp>
    </p:spTree>
    <p:extLst>
      <p:ext uri="{BB962C8B-B14F-4D97-AF65-F5344CB8AC3E}">
        <p14:creationId xmlns:p14="http://schemas.microsoft.com/office/powerpoint/2010/main" val="20272056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20-21.</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66</a:t>
            </a:fld>
            <a:endParaRPr lang="tr-TR"/>
          </a:p>
        </p:txBody>
      </p:sp>
    </p:spTree>
    <p:extLst>
      <p:ext uri="{BB962C8B-B14F-4D97-AF65-F5344CB8AC3E}">
        <p14:creationId xmlns:p14="http://schemas.microsoft.com/office/powerpoint/2010/main" val="40317021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67</a:t>
            </a:fld>
            <a:endParaRPr lang="tr-TR"/>
          </a:p>
        </p:txBody>
      </p:sp>
    </p:spTree>
    <p:extLst>
      <p:ext uri="{BB962C8B-B14F-4D97-AF65-F5344CB8AC3E}">
        <p14:creationId xmlns:p14="http://schemas.microsoft.com/office/powerpoint/2010/main" val="448507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71</a:t>
            </a:fld>
            <a:endParaRPr lang="tr-TR"/>
          </a:p>
        </p:txBody>
      </p:sp>
    </p:spTree>
    <p:extLst>
      <p:ext uri="{BB962C8B-B14F-4D97-AF65-F5344CB8AC3E}">
        <p14:creationId xmlns:p14="http://schemas.microsoft.com/office/powerpoint/2010/main" val="38004637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72</a:t>
            </a:fld>
            <a:endParaRPr lang="tr-TR"/>
          </a:p>
        </p:txBody>
      </p:sp>
    </p:spTree>
    <p:extLst>
      <p:ext uri="{BB962C8B-B14F-4D97-AF65-F5344CB8AC3E}">
        <p14:creationId xmlns:p14="http://schemas.microsoft.com/office/powerpoint/2010/main" val="3477460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24.</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73</a:t>
            </a:fld>
            <a:endParaRPr lang="tr-TR"/>
          </a:p>
        </p:txBody>
      </p:sp>
    </p:spTree>
    <p:extLst>
      <p:ext uri="{BB962C8B-B14F-4D97-AF65-F5344CB8AC3E}">
        <p14:creationId xmlns:p14="http://schemas.microsoft.com/office/powerpoint/2010/main" val="40975338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75</a:t>
            </a:fld>
            <a:endParaRPr lang="tr-TR"/>
          </a:p>
        </p:txBody>
      </p:sp>
    </p:spTree>
    <p:extLst>
      <p:ext uri="{BB962C8B-B14F-4D97-AF65-F5344CB8AC3E}">
        <p14:creationId xmlns:p14="http://schemas.microsoft.com/office/powerpoint/2010/main" val="15485603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76</a:t>
            </a:fld>
            <a:endParaRPr lang="tr-TR"/>
          </a:p>
        </p:txBody>
      </p:sp>
    </p:spTree>
    <p:extLst>
      <p:ext uri="{BB962C8B-B14F-4D97-AF65-F5344CB8AC3E}">
        <p14:creationId xmlns:p14="http://schemas.microsoft.com/office/powerpoint/2010/main" val="693932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19141466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77</a:t>
            </a:fld>
            <a:endParaRPr lang="tr-TR"/>
          </a:p>
        </p:txBody>
      </p:sp>
    </p:spTree>
    <p:extLst>
      <p:ext uri="{BB962C8B-B14F-4D97-AF65-F5344CB8AC3E}">
        <p14:creationId xmlns:p14="http://schemas.microsoft.com/office/powerpoint/2010/main" val="19093020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78</a:t>
            </a:fld>
            <a:endParaRPr lang="tr-TR"/>
          </a:p>
        </p:txBody>
      </p:sp>
    </p:spTree>
    <p:extLst>
      <p:ext uri="{BB962C8B-B14F-4D97-AF65-F5344CB8AC3E}">
        <p14:creationId xmlns:p14="http://schemas.microsoft.com/office/powerpoint/2010/main" val="1087657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26-28.</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79</a:t>
            </a:fld>
            <a:endParaRPr lang="tr-TR"/>
          </a:p>
        </p:txBody>
      </p:sp>
    </p:spTree>
    <p:extLst>
      <p:ext uri="{BB962C8B-B14F-4D97-AF65-F5344CB8AC3E}">
        <p14:creationId xmlns:p14="http://schemas.microsoft.com/office/powerpoint/2010/main" val="20925592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22.</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80</a:t>
            </a:fld>
            <a:endParaRPr lang="tr-TR"/>
          </a:p>
        </p:txBody>
      </p:sp>
    </p:spTree>
    <p:extLst>
      <p:ext uri="{BB962C8B-B14F-4D97-AF65-F5344CB8AC3E}">
        <p14:creationId xmlns:p14="http://schemas.microsoft.com/office/powerpoint/2010/main" val="17114804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Ufuk Kodaman, Mehmet Dinç, 2016, İstanbul, Yeşilay TBM Alan Kitaplığı Dizisi No: 9.</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82</a:t>
            </a:fld>
            <a:endParaRPr lang="tr-TR"/>
          </a:p>
        </p:txBody>
      </p:sp>
    </p:spTree>
    <p:extLst>
      <p:ext uri="{BB962C8B-B14F-4D97-AF65-F5344CB8AC3E}">
        <p14:creationId xmlns:p14="http://schemas.microsoft.com/office/powerpoint/2010/main" val="31236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06489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Teknoloji Yerinde Yeterince </a:t>
            </a:r>
            <a:r>
              <a:rPr lang="tr-TR" sz="1200" b="0" i="0" u="none" strike="noStrike" kern="1200" baseline="0" dirty="0">
                <a:solidFill>
                  <a:schemeClr val="tx1"/>
                </a:solidFill>
                <a:latin typeface="+mn-lt"/>
                <a:ea typeface="+mn-ea"/>
                <a:cs typeface="+mn-cs"/>
              </a:rPr>
              <a:t>adlı Yeşilay tarafından hazırlanmış kitapçık, s. 15.</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3008203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30.03.2018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30.03.2018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30.03.2018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30.03.2018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5.emf"/><Relationship Id="rId7"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5.emf"/></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5.emf"/></Relationships>
</file>

<file path=ppt/slides/_rels/slide3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5.emf"/><Relationship Id="rId7" Type="http://schemas.openxmlformats.org/officeDocument/2006/relationships/image" Target="../media/image42.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15.emf"/></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15.emf"/></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8.jpg"/></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8.jpg"/></Relationships>
</file>

<file path=ppt/slides/_rels/slide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image" Target="../media/image5.emf"/></Relationships>
</file>

<file path=ppt/slides/_rels/slide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5.emf"/></Relationships>
</file>

<file path=ppt/slides/_rels/slide7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15.emf"/></Relationships>
</file>

<file path=ppt/slides/_rels/slide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15.emf"/></Relationships>
</file>

<file path=ppt/slides/_rels/slide7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15.emf"/></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15.emf"/></Relationships>
</file>

<file path=ppt/slides/_rels/slide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5.emf"/><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flipH="1">
            <a:off x="0" y="-9525"/>
            <a:ext cx="12191999" cy="6877357"/>
          </a:xfrm>
          <a:prstGeom prst="rect">
            <a:avLst/>
          </a:prstGeom>
          <a:blipFill dpi="0" rotWithShape="1">
            <a:blip r:embed="rId3"/>
            <a:srcRect/>
            <a:stretch>
              <a:fillRect l="62000" t="-14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7077542" y="1125516"/>
            <a:ext cx="4617931" cy="1546741"/>
            <a:chOff x="7087167" y="1972564"/>
            <a:chExt cx="4617931" cy="1546741"/>
          </a:xfrm>
        </p:grpSpPr>
        <p:sp>
          <p:nvSpPr>
            <p:cNvPr id="20" name="Metin kutusu 19"/>
            <p:cNvSpPr txBox="1"/>
            <p:nvPr/>
          </p:nvSpPr>
          <p:spPr>
            <a:xfrm>
              <a:off x="8353691" y="1972564"/>
              <a:ext cx="3014223" cy="1015663"/>
            </a:xfrm>
            <a:prstGeom prst="rect">
              <a:avLst/>
            </a:prstGeom>
            <a:noFill/>
          </p:spPr>
          <p:txBody>
            <a:bodyPr wrap="none" rtlCol="0">
              <a:spAutoFit/>
            </a:bodyPr>
            <a:lstStyle/>
            <a:p>
              <a:pPr algn="r"/>
              <a:r>
                <a:rPr lang="tr-TR" sz="6000" b="1" dirty="0">
                  <a:solidFill>
                    <a:schemeClr val="bg1"/>
                  </a:solidFill>
                </a:rPr>
                <a:t>teknoloji</a:t>
              </a:r>
            </a:p>
          </p:txBody>
        </p:sp>
        <p:sp>
          <p:nvSpPr>
            <p:cNvPr id="23" name="Metin kutusu 22"/>
            <p:cNvSpPr txBox="1"/>
            <p:nvPr/>
          </p:nvSpPr>
          <p:spPr>
            <a:xfrm>
              <a:off x="7087167" y="2688308"/>
              <a:ext cx="4617931" cy="830997"/>
            </a:xfrm>
            <a:prstGeom prst="rect">
              <a:avLst/>
            </a:prstGeom>
            <a:noFill/>
          </p:spPr>
          <p:txBody>
            <a:bodyPr wrap="none" rtlCol="0">
              <a:spAutoFit/>
            </a:bodyPr>
            <a:lstStyle/>
            <a:p>
              <a:r>
                <a:rPr lang="tr-TR" sz="4800" dirty="0">
                  <a:solidFill>
                    <a:schemeClr val="bg1"/>
                  </a:solidFill>
                </a:rPr>
                <a:t>yerinde yeterince</a:t>
              </a:r>
            </a:p>
          </p:txBody>
        </p:sp>
      </p:grpSp>
      <p:sp>
        <p:nvSpPr>
          <p:cNvPr id="24" name="Dikdörtgen 23"/>
          <p:cNvSpPr/>
          <p:nvPr/>
        </p:nvSpPr>
        <p:spPr>
          <a:xfrm>
            <a:off x="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36502" y="5676774"/>
            <a:ext cx="1565330" cy="602840"/>
            <a:chOff x="10636502" y="5676774"/>
            <a:chExt cx="1565330" cy="602840"/>
          </a:xfrm>
        </p:grpSpPr>
        <p:sp>
          <p:nvSpPr>
            <p:cNvPr id="102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36502" y="5745534"/>
              <a:ext cx="1354859" cy="461665"/>
            </a:xfrm>
            <a:prstGeom prst="rect">
              <a:avLst/>
            </a:prstGeom>
            <a:noFill/>
          </p:spPr>
          <p:txBody>
            <a:bodyPr wrap="none" rtlCol="0">
              <a:spAutoFit/>
            </a:bodyPr>
            <a:lstStyle/>
            <a:p>
              <a:pPr algn="r"/>
              <a:r>
                <a:rPr lang="tr-TR" sz="2400" b="1" dirty="0">
                  <a:solidFill>
                    <a:srgbClr val="231F20"/>
                  </a:solidFill>
                </a:rPr>
                <a:t>EBEVEYN</a:t>
              </a:r>
            </a:p>
          </p:txBody>
        </p:sp>
      </p:grpSp>
      <p:pic>
        <p:nvPicPr>
          <p:cNvPr id="1026" name="Resim 1025"/>
          <p:cNvPicPr>
            <a:picLocks noChangeAspect="1"/>
          </p:cNvPicPr>
          <p:nvPr/>
        </p:nvPicPr>
        <p:blipFill>
          <a:blip r:embed="rId5"/>
          <a:stretch>
            <a:fillRect/>
          </a:stretch>
        </p:blipFill>
        <p:spPr>
          <a:xfrm>
            <a:off x="144337" y="5455186"/>
            <a:ext cx="4500000" cy="1035000"/>
          </a:xfrm>
          <a:prstGeom prst="rect">
            <a:avLst/>
          </a:prstGeom>
        </p:spPr>
      </p:pic>
      <p:grpSp>
        <p:nvGrpSpPr>
          <p:cNvPr id="54" name="Grup 53"/>
          <p:cNvGrpSpPr/>
          <p:nvPr/>
        </p:nvGrpSpPr>
        <p:grpSpPr>
          <a:xfrm>
            <a:off x="7292466" y="2794801"/>
            <a:ext cx="942795" cy="950137"/>
            <a:chOff x="474663" y="3333750"/>
            <a:chExt cx="1019175" cy="1027112"/>
          </a:xfrm>
        </p:grpSpPr>
        <p:sp>
          <p:nvSpPr>
            <p:cNvPr id="55"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56" name="Oval 11"/>
            <p:cNvSpPr>
              <a:spLocks noChangeArrowheads="1"/>
            </p:cNvSpPr>
            <p:nvPr/>
          </p:nvSpPr>
          <p:spPr bwMode="auto">
            <a:xfrm>
              <a:off x="534988" y="3407804"/>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7"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8"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9"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0"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1"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2" name="Grup 61"/>
          <p:cNvGrpSpPr/>
          <p:nvPr/>
        </p:nvGrpSpPr>
        <p:grpSpPr>
          <a:xfrm>
            <a:off x="9359124" y="2794801"/>
            <a:ext cx="941327" cy="950137"/>
            <a:chOff x="2859088" y="3333750"/>
            <a:chExt cx="1017588" cy="1027112"/>
          </a:xfrm>
        </p:grpSpPr>
        <p:sp>
          <p:nvSpPr>
            <p:cNvPr id="63"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4" name="Oval 9"/>
            <p:cNvSpPr>
              <a:spLocks noChangeArrowheads="1"/>
            </p:cNvSpPr>
            <p:nvPr/>
          </p:nvSpPr>
          <p:spPr bwMode="auto">
            <a:xfrm>
              <a:off x="2925763" y="3407804"/>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5"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6" name="Grup 65"/>
          <p:cNvGrpSpPr/>
          <p:nvPr/>
        </p:nvGrpSpPr>
        <p:grpSpPr>
          <a:xfrm>
            <a:off x="8322990" y="2794801"/>
            <a:ext cx="942795" cy="950137"/>
            <a:chOff x="1670050" y="3333750"/>
            <a:chExt cx="1019175" cy="1027112"/>
          </a:xfrm>
        </p:grpSpPr>
        <p:sp>
          <p:nvSpPr>
            <p:cNvPr id="67"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8" name="Oval 12"/>
            <p:cNvSpPr>
              <a:spLocks noChangeArrowheads="1"/>
            </p:cNvSpPr>
            <p:nvPr/>
          </p:nvSpPr>
          <p:spPr bwMode="auto">
            <a:xfrm>
              <a:off x="1744104" y="3407804"/>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9"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 name="Grup 69"/>
          <p:cNvGrpSpPr/>
          <p:nvPr/>
        </p:nvGrpSpPr>
        <p:grpSpPr>
          <a:xfrm>
            <a:off x="10393790" y="2794801"/>
            <a:ext cx="942795" cy="950137"/>
            <a:chOff x="4054475" y="3333750"/>
            <a:chExt cx="1019175" cy="1027112"/>
          </a:xfrm>
        </p:grpSpPr>
        <p:sp>
          <p:nvSpPr>
            <p:cNvPr id="71"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72" name="Oval 10"/>
            <p:cNvSpPr>
              <a:spLocks noChangeArrowheads="1"/>
            </p:cNvSpPr>
            <p:nvPr/>
          </p:nvSpPr>
          <p:spPr bwMode="auto">
            <a:xfrm>
              <a:off x="4110745" y="3407804"/>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3"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750"/>
                            </p:stCondLst>
                            <p:childTnLst>
                              <p:par>
                                <p:cTn id="22" presetID="2" presetClass="entr" presetSubtype="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250" fill="hold"/>
                                        <p:tgtEl>
                                          <p:spTgt spid="19"/>
                                        </p:tgtEl>
                                        <p:attrNameLst>
                                          <p:attrName>ppt_x</p:attrName>
                                        </p:attrNameLst>
                                      </p:cBhvr>
                                      <p:tavLst>
                                        <p:tav tm="0">
                                          <p:val>
                                            <p:strVal val="1+#ppt_w/2"/>
                                          </p:val>
                                        </p:tav>
                                        <p:tav tm="100000">
                                          <p:val>
                                            <p:strVal val="#ppt_x"/>
                                          </p:val>
                                        </p:tav>
                                      </p:tavLst>
                                    </p:anim>
                                    <p:anim calcmode="lin" valueType="num">
                                      <p:cBhvr additive="base">
                                        <p:cTn id="25" dur="25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250" fill="hold"/>
                                        <p:tgtEl>
                                          <p:spTgt spid="30"/>
                                        </p:tgtEl>
                                        <p:attrNameLst>
                                          <p:attrName>ppt_x</p:attrName>
                                        </p:attrNameLst>
                                      </p:cBhvr>
                                      <p:tavLst>
                                        <p:tav tm="0">
                                          <p:val>
                                            <p:strVal val="1+#ppt_w/2"/>
                                          </p:val>
                                        </p:tav>
                                        <p:tav tm="100000">
                                          <p:val>
                                            <p:strVal val="#ppt_x"/>
                                          </p:val>
                                        </p:tav>
                                      </p:tavLst>
                                    </p:anim>
                                    <p:anim calcmode="lin" valueType="num">
                                      <p:cBhvr additive="base">
                                        <p:cTn id="30" dur="25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250" fill="hold"/>
                                        <p:tgtEl>
                                          <p:spTgt spid="29"/>
                                        </p:tgtEl>
                                        <p:attrNameLst>
                                          <p:attrName>ppt_x</p:attrName>
                                        </p:attrNameLst>
                                      </p:cBhvr>
                                      <p:tavLst>
                                        <p:tav tm="0">
                                          <p:val>
                                            <p:strVal val="0-#ppt_w/2"/>
                                          </p:val>
                                        </p:tav>
                                        <p:tav tm="100000">
                                          <p:val>
                                            <p:strVal val="#ppt_x"/>
                                          </p:val>
                                        </p:tav>
                                      </p:tavLst>
                                    </p:anim>
                                    <p:anim calcmode="lin" valueType="num">
                                      <p:cBhvr additive="base">
                                        <p:cTn id="34" dur="250" fill="hold"/>
                                        <p:tgtEl>
                                          <p:spTgt spid="29"/>
                                        </p:tgtEl>
                                        <p:attrNameLst>
                                          <p:attrName>ppt_y</p:attrName>
                                        </p:attrNameLst>
                                      </p:cBhvr>
                                      <p:tavLst>
                                        <p:tav tm="0">
                                          <p:val>
                                            <p:strVal val="#ppt_y"/>
                                          </p:val>
                                        </p:tav>
                                        <p:tav tm="100000">
                                          <p:val>
                                            <p:strVal val="#ppt_y"/>
                                          </p:val>
                                        </p:tav>
                                      </p:tavLst>
                                    </p:anim>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5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250"/>
                                        <p:tgtEl>
                                          <p:spTgt spid="1026"/>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250"/>
                                        <p:tgtEl>
                                          <p:spTgt spid="3"/>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 calcmode="lin" valueType="num">
                                      <p:cBhvr>
                                        <p:cTn id="48" dur="150" fill="hold"/>
                                        <p:tgtEl>
                                          <p:spTgt spid="54"/>
                                        </p:tgtEl>
                                        <p:attrNameLst>
                                          <p:attrName>ppt_w</p:attrName>
                                        </p:attrNameLst>
                                      </p:cBhvr>
                                      <p:tavLst>
                                        <p:tav tm="0">
                                          <p:val>
                                            <p:fltVal val="0"/>
                                          </p:val>
                                        </p:tav>
                                        <p:tav tm="100000">
                                          <p:val>
                                            <p:strVal val="#ppt_w"/>
                                          </p:val>
                                        </p:tav>
                                      </p:tavLst>
                                    </p:anim>
                                    <p:anim calcmode="lin" valueType="num">
                                      <p:cBhvr>
                                        <p:cTn id="49" dur="150" fill="hold"/>
                                        <p:tgtEl>
                                          <p:spTgt spid="54"/>
                                        </p:tgtEl>
                                        <p:attrNameLst>
                                          <p:attrName>ppt_h</p:attrName>
                                        </p:attrNameLst>
                                      </p:cBhvr>
                                      <p:tavLst>
                                        <p:tav tm="0">
                                          <p:val>
                                            <p:fltVal val="0"/>
                                          </p:val>
                                        </p:tav>
                                        <p:tav tm="100000">
                                          <p:val>
                                            <p:strVal val="#ppt_h"/>
                                          </p:val>
                                        </p:tav>
                                      </p:tavLst>
                                    </p:anim>
                                    <p:animEffect transition="in" filter="fade">
                                      <p:cBhvr>
                                        <p:cTn id="50" dur="150"/>
                                        <p:tgtEl>
                                          <p:spTgt spid="54"/>
                                        </p:tgtEl>
                                      </p:cBhvr>
                                    </p:animEffect>
                                  </p:childTnLst>
                                </p:cTn>
                              </p:par>
                            </p:childTnLst>
                          </p:cTn>
                        </p:par>
                        <p:par>
                          <p:cTn id="51" fill="hold">
                            <p:stCondLst>
                              <p:cond delay="1650"/>
                            </p:stCondLst>
                            <p:childTnLst>
                              <p:par>
                                <p:cTn id="52" presetID="53" presetClass="entr" presetSubtype="16"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 calcmode="lin" valueType="num">
                                      <p:cBhvr>
                                        <p:cTn id="54" dur="150" fill="hold"/>
                                        <p:tgtEl>
                                          <p:spTgt spid="66"/>
                                        </p:tgtEl>
                                        <p:attrNameLst>
                                          <p:attrName>ppt_w</p:attrName>
                                        </p:attrNameLst>
                                      </p:cBhvr>
                                      <p:tavLst>
                                        <p:tav tm="0">
                                          <p:val>
                                            <p:fltVal val="0"/>
                                          </p:val>
                                        </p:tav>
                                        <p:tav tm="100000">
                                          <p:val>
                                            <p:strVal val="#ppt_w"/>
                                          </p:val>
                                        </p:tav>
                                      </p:tavLst>
                                    </p:anim>
                                    <p:anim calcmode="lin" valueType="num">
                                      <p:cBhvr>
                                        <p:cTn id="55" dur="150" fill="hold"/>
                                        <p:tgtEl>
                                          <p:spTgt spid="66"/>
                                        </p:tgtEl>
                                        <p:attrNameLst>
                                          <p:attrName>ppt_h</p:attrName>
                                        </p:attrNameLst>
                                      </p:cBhvr>
                                      <p:tavLst>
                                        <p:tav tm="0">
                                          <p:val>
                                            <p:fltVal val="0"/>
                                          </p:val>
                                        </p:tav>
                                        <p:tav tm="100000">
                                          <p:val>
                                            <p:strVal val="#ppt_h"/>
                                          </p:val>
                                        </p:tav>
                                      </p:tavLst>
                                    </p:anim>
                                    <p:animEffect transition="in" filter="fade">
                                      <p:cBhvr>
                                        <p:cTn id="56" dur="150"/>
                                        <p:tgtEl>
                                          <p:spTgt spid="66"/>
                                        </p:tgtEl>
                                      </p:cBhvr>
                                    </p:animEffect>
                                  </p:childTnLst>
                                </p:cTn>
                              </p:par>
                            </p:childTnLst>
                          </p:cTn>
                        </p:par>
                        <p:par>
                          <p:cTn id="57" fill="hold">
                            <p:stCondLst>
                              <p:cond delay="1800"/>
                            </p:stCondLst>
                            <p:childTnLst>
                              <p:par>
                                <p:cTn id="58" presetID="53" presetClass="entr" presetSubtype="16" fill="hold" nodeType="afterEffect">
                                  <p:stCondLst>
                                    <p:cond delay="0"/>
                                  </p:stCondLst>
                                  <p:childTnLst>
                                    <p:set>
                                      <p:cBhvr>
                                        <p:cTn id="59" dur="1" fill="hold">
                                          <p:stCondLst>
                                            <p:cond delay="0"/>
                                          </p:stCondLst>
                                        </p:cTn>
                                        <p:tgtEl>
                                          <p:spTgt spid="62"/>
                                        </p:tgtEl>
                                        <p:attrNameLst>
                                          <p:attrName>style.visibility</p:attrName>
                                        </p:attrNameLst>
                                      </p:cBhvr>
                                      <p:to>
                                        <p:strVal val="visible"/>
                                      </p:to>
                                    </p:set>
                                    <p:anim calcmode="lin" valueType="num">
                                      <p:cBhvr>
                                        <p:cTn id="60" dur="150" fill="hold"/>
                                        <p:tgtEl>
                                          <p:spTgt spid="62"/>
                                        </p:tgtEl>
                                        <p:attrNameLst>
                                          <p:attrName>ppt_w</p:attrName>
                                        </p:attrNameLst>
                                      </p:cBhvr>
                                      <p:tavLst>
                                        <p:tav tm="0">
                                          <p:val>
                                            <p:fltVal val="0"/>
                                          </p:val>
                                        </p:tav>
                                        <p:tav tm="100000">
                                          <p:val>
                                            <p:strVal val="#ppt_w"/>
                                          </p:val>
                                        </p:tav>
                                      </p:tavLst>
                                    </p:anim>
                                    <p:anim calcmode="lin" valueType="num">
                                      <p:cBhvr>
                                        <p:cTn id="61" dur="150" fill="hold"/>
                                        <p:tgtEl>
                                          <p:spTgt spid="62"/>
                                        </p:tgtEl>
                                        <p:attrNameLst>
                                          <p:attrName>ppt_h</p:attrName>
                                        </p:attrNameLst>
                                      </p:cBhvr>
                                      <p:tavLst>
                                        <p:tav tm="0">
                                          <p:val>
                                            <p:fltVal val="0"/>
                                          </p:val>
                                        </p:tav>
                                        <p:tav tm="100000">
                                          <p:val>
                                            <p:strVal val="#ppt_h"/>
                                          </p:val>
                                        </p:tav>
                                      </p:tavLst>
                                    </p:anim>
                                    <p:animEffect transition="in" filter="fade">
                                      <p:cBhvr>
                                        <p:cTn id="62" dur="150"/>
                                        <p:tgtEl>
                                          <p:spTgt spid="62"/>
                                        </p:tgtEl>
                                      </p:cBhvr>
                                    </p:animEffect>
                                  </p:childTnLst>
                                </p:cTn>
                              </p:par>
                            </p:childTnLst>
                          </p:cTn>
                        </p:par>
                        <p:par>
                          <p:cTn id="63" fill="hold">
                            <p:stCondLst>
                              <p:cond delay="1950"/>
                            </p:stCondLst>
                            <p:childTnLst>
                              <p:par>
                                <p:cTn id="64" presetID="53" presetClass="entr" presetSubtype="16" fill="hold" nodeType="after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150" fill="hold"/>
                                        <p:tgtEl>
                                          <p:spTgt spid="70"/>
                                        </p:tgtEl>
                                        <p:attrNameLst>
                                          <p:attrName>ppt_w</p:attrName>
                                        </p:attrNameLst>
                                      </p:cBhvr>
                                      <p:tavLst>
                                        <p:tav tm="0">
                                          <p:val>
                                            <p:fltVal val="0"/>
                                          </p:val>
                                        </p:tav>
                                        <p:tav tm="100000">
                                          <p:val>
                                            <p:strVal val="#ppt_w"/>
                                          </p:val>
                                        </p:tav>
                                      </p:tavLst>
                                    </p:anim>
                                    <p:anim calcmode="lin" valueType="num">
                                      <p:cBhvr>
                                        <p:cTn id="67" dur="150" fill="hold"/>
                                        <p:tgtEl>
                                          <p:spTgt spid="70"/>
                                        </p:tgtEl>
                                        <p:attrNameLst>
                                          <p:attrName>ppt_h</p:attrName>
                                        </p:attrNameLst>
                                      </p:cBhvr>
                                      <p:tavLst>
                                        <p:tav tm="0">
                                          <p:val>
                                            <p:fltVal val="0"/>
                                          </p:val>
                                        </p:tav>
                                        <p:tav tm="100000">
                                          <p:val>
                                            <p:strVal val="#ppt_h"/>
                                          </p:val>
                                        </p:tav>
                                      </p:tavLst>
                                    </p:anim>
                                    <p:animEffect transition="in" filter="fade">
                                      <p:cBhvr>
                                        <p:cTn id="68" dur="1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p:nvPr/>
        </p:nvSpPr>
        <p:spPr>
          <a:xfrm>
            <a:off x="0" y="0"/>
            <a:ext cx="12192000" cy="6813755"/>
          </a:xfrm>
          <a:prstGeom prst="rect">
            <a:avLst/>
          </a:prstGeom>
          <a:blipFill dpi="0" rotWithShape="1">
            <a:blip r:embed="rId3"/>
            <a:srcRect/>
            <a:stretch>
              <a:fillRect/>
            </a:stretch>
          </a:blipFill>
        </p:spPr>
        <p:txBody>
          <a:bodyPr wrap="square" lIns="0" tIns="0" rIns="0" bIns="0" rtlCol="0"/>
          <a:lstStyle/>
          <a:p>
            <a:endParaRPr/>
          </a:p>
        </p:txBody>
      </p:sp>
      <p:sp>
        <p:nvSpPr>
          <p:cNvPr id="7" name="Freeform 5"/>
          <p:cNvSpPr>
            <a:spLocks/>
          </p:cNvSpPr>
          <p:nvPr/>
        </p:nvSpPr>
        <p:spPr bwMode="auto">
          <a:xfrm>
            <a:off x="0" y="1231900"/>
            <a:ext cx="4537075" cy="2859088"/>
          </a:xfrm>
          <a:custGeom>
            <a:avLst/>
            <a:gdLst>
              <a:gd name="T0" fmla="*/ 2285 w 2858"/>
              <a:gd name="T1" fmla="*/ 1801 h 1801"/>
              <a:gd name="T2" fmla="*/ 0 w 2858"/>
              <a:gd name="T3" fmla="*/ 1801 h 1801"/>
              <a:gd name="T4" fmla="*/ 0 w 2858"/>
              <a:gd name="T5" fmla="*/ 0 h 1801"/>
              <a:gd name="T6" fmla="*/ 2858 w 2858"/>
              <a:gd name="T7" fmla="*/ 0 h 1801"/>
              <a:gd name="T8" fmla="*/ 2285 w 2858"/>
              <a:gd name="T9" fmla="*/ 1801 h 1801"/>
            </a:gdLst>
            <a:ahLst/>
            <a:cxnLst>
              <a:cxn ang="0">
                <a:pos x="T0" y="T1"/>
              </a:cxn>
              <a:cxn ang="0">
                <a:pos x="T2" y="T3"/>
              </a:cxn>
              <a:cxn ang="0">
                <a:pos x="T4" y="T5"/>
              </a:cxn>
              <a:cxn ang="0">
                <a:pos x="T6" y="T7"/>
              </a:cxn>
              <a:cxn ang="0">
                <a:pos x="T8" y="T9"/>
              </a:cxn>
            </a:cxnLst>
            <a:rect l="0" t="0" r="r" b="b"/>
            <a:pathLst>
              <a:path w="2858" h="1801">
                <a:moveTo>
                  <a:pt x="2285" y="1801"/>
                </a:moveTo>
                <a:lnTo>
                  <a:pt x="0" y="1801"/>
                </a:lnTo>
                <a:lnTo>
                  <a:pt x="0" y="0"/>
                </a:lnTo>
                <a:lnTo>
                  <a:pt x="2858" y="0"/>
                </a:lnTo>
                <a:lnTo>
                  <a:pt x="2285" y="1801"/>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41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14" name="Metin kutusu 13"/>
          <p:cNvSpPr txBox="1"/>
          <p:nvPr/>
        </p:nvSpPr>
        <p:spPr>
          <a:xfrm>
            <a:off x="356650" y="1508352"/>
            <a:ext cx="2964273" cy="2308324"/>
          </a:xfrm>
          <a:prstGeom prst="rect">
            <a:avLst/>
          </a:prstGeom>
          <a:noFill/>
        </p:spPr>
        <p:txBody>
          <a:bodyPr wrap="none" rtlCol="0">
            <a:spAutoFit/>
          </a:bodyPr>
          <a:lstStyle/>
          <a:p>
            <a:r>
              <a:rPr lang="tr-TR" sz="4800" b="1" dirty="0">
                <a:solidFill>
                  <a:schemeClr val="bg1"/>
                </a:solidFill>
              </a:rPr>
              <a:t>Adım adım</a:t>
            </a:r>
          </a:p>
          <a:p>
            <a:r>
              <a:rPr lang="tr-TR" sz="4800" b="1" dirty="0">
                <a:solidFill>
                  <a:schemeClr val="bg1"/>
                </a:solidFill>
              </a:rPr>
              <a:t>teknoloji</a:t>
            </a:r>
          </a:p>
          <a:p>
            <a:r>
              <a:rPr lang="tr-TR" sz="4800" b="1" dirty="0">
                <a:solidFill>
                  <a:schemeClr val="bg1"/>
                </a:solidFill>
              </a:rPr>
              <a:t>bağımlılığı</a:t>
            </a:r>
          </a:p>
        </p:txBody>
      </p:sp>
    </p:spTree>
    <p:extLst>
      <p:ext uri="{BB962C8B-B14F-4D97-AF65-F5344CB8AC3E}">
        <p14:creationId xmlns:p14="http://schemas.microsoft.com/office/powerpoint/2010/main" val="17946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13" grpId="0" animBg="1"/>
      <p:bldP spid="15"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1027769" y="3415491"/>
            <a:ext cx="3594565" cy="1684051"/>
            <a:chOff x="1027769" y="3415491"/>
            <a:chExt cx="3594565" cy="1684051"/>
          </a:xfrm>
        </p:grpSpPr>
        <p:sp>
          <p:nvSpPr>
            <p:cNvPr id="28" name="Dikdörtgen 27"/>
            <p:cNvSpPr/>
            <p:nvPr/>
          </p:nvSpPr>
          <p:spPr>
            <a:xfrm>
              <a:off x="1027769" y="3415491"/>
              <a:ext cx="3594565" cy="1684051"/>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p:cNvSpPr txBox="1"/>
            <p:nvPr/>
          </p:nvSpPr>
          <p:spPr>
            <a:xfrm>
              <a:off x="1103552" y="3481757"/>
              <a:ext cx="3510675" cy="1569660"/>
            </a:xfrm>
            <a:prstGeom prst="rect">
              <a:avLst/>
            </a:prstGeom>
            <a:noFill/>
          </p:spPr>
          <p:txBody>
            <a:bodyPr wrap="square" rtlCol="0">
              <a:spAutoFit/>
            </a:bodyPr>
            <a:lstStyle/>
            <a:p>
              <a:r>
                <a:rPr lang="tr-TR" sz="1600" b="1" dirty="0">
                  <a:solidFill>
                    <a:srgbClr val="575757"/>
                  </a:solidFill>
                </a:rPr>
                <a:t>Bağımlı Kullanım:  Sorunun Ağına Takılıp Kalmak</a:t>
              </a:r>
            </a:p>
            <a:p>
              <a:r>
                <a:rPr lang="tr-TR" sz="1600" dirty="0">
                  <a:solidFill>
                    <a:srgbClr val="575757"/>
                  </a:solidFill>
                </a:rPr>
                <a:t>Kişinin artık kullanmak için herhangi bir sebebe ihtiyacı yoktur, bütün zamanını ve eylemlerini sırf bağlandığı teknoloji ürününe  göre belirler ve o ürüne ayırır.</a:t>
              </a:r>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42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3" name="Grup 2"/>
          <p:cNvGrpSpPr/>
          <p:nvPr/>
        </p:nvGrpSpPr>
        <p:grpSpPr>
          <a:xfrm>
            <a:off x="1027769" y="1336251"/>
            <a:ext cx="3510675" cy="1415578"/>
            <a:chOff x="1027769" y="1336251"/>
            <a:chExt cx="3510675" cy="1415578"/>
          </a:xfrm>
        </p:grpSpPr>
        <p:sp>
          <p:nvSpPr>
            <p:cNvPr id="2" name="Dikdörtgen 1"/>
            <p:cNvSpPr/>
            <p:nvPr/>
          </p:nvSpPr>
          <p:spPr>
            <a:xfrm>
              <a:off x="1027769" y="1336251"/>
              <a:ext cx="3130207" cy="1415578"/>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1027769" y="1336251"/>
              <a:ext cx="3510675" cy="1323439"/>
            </a:xfrm>
            <a:prstGeom prst="rect">
              <a:avLst/>
            </a:prstGeom>
            <a:noFill/>
          </p:spPr>
          <p:txBody>
            <a:bodyPr wrap="square" rtlCol="0">
              <a:spAutoFit/>
            </a:bodyPr>
            <a:lstStyle/>
            <a:p>
              <a:r>
                <a:rPr lang="tr-TR" sz="1600" b="1" dirty="0">
                  <a:solidFill>
                    <a:srgbClr val="575757"/>
                  </a:solidFill>
                </a:rPr>
                <a:t>Deneysel Kullanım: Merak</a:t>
              </a:r>
            </a:p>
            <a:p>
              <a:r>
                <a:rPr lang="tr-TR" sz="1600" dirty="0">
                  <a:solidFill>
                    <a:srgbClr val="575757"/>
                  </a:solidFill>
                </a:rPr>
                <a:t>Kişi herhangi bir şekilde bir site, </a:t>
              </a:r>
            </a:p>
            <a:p>
              <a:r>
                <a:rPr lang="tr-TR" sz="1600" dirty="0">
                  <a:solidFill>
                    <a:srgbClr val="575757"/>
                  </a:solidFill>
                </a:rPr>
                <a:t>bir oyun, bir uygulama veya benzer </a:t>
              </a:r>
            </a:p>
            <a:p>
              <a:r>
                <a:rPr lang="tr-TR" sz="1600" dirty="0">
                  <a:solidFill>
                    <a:srgbClr val="575757"/>
                  </a:solidFill>
                </a:rPr>
                <a:t>bir teknoloji ürününden haberdar </a:t>
              </a:r>
            </a:p>
            <a:p>
              <a:r>
                <a:rPr lang="tr-TR" sz="1600" dirty="0">
                  <a:solidFill>
                    <a:srgbClr val="575757"/>
                  </a:solidFill>
                </a:rPr>
                <a:t>olur, onu merak eder ve dener.</a:t>
              </a:r>
            </a:p>
          </p:txBody>
        </p:sp>
      </p:grpSp>
      <p:pic>
        <p:nvPicPr>
          <p:cNvPr id="16" name="Resim 15"/>
          <p:cNvPicPr>
            <a:picLocks noChangeAspect="1"/>
          </p:cNvPicPr>
          <p:nvPr/>
        </p:nvPicPr>
        <p:blipFill>
          <a:blip r:embed="rId4"/>
          <a:stretch>
            <a:fillRect/>
          </a:stretch>
        </p:blipFill>
        <p:spPr>
          <a:xfrm>
            <a:off x="3926647" y="1115384"/>
            <a:ext cx="1845000" cy="540000"/>
          </a:xfrm>
          <a:prstGeom prst="rect">
            <a:avLst/>
          </a:prstGeom>
        </p:spPr>
      </p:pic>
      <p:grpSp>
        <p:nvGrpSpPr>
          <p:cNvPr id="6" name="Grup 5"/>
          <p:cNvGrpSpPr/>
          <p:nvPr/>
        </p:nvGrpSpPr>
        <p:grpSpPr>
          <a:xfrm>
            <a:off x="5955014" y="700925"/>
            <a:ext cx="3670251" cy="1820134"/>
            <a:chOff x="5955014" y="700925"/>
            <a:chExt cx="3670251" cy="1820134"/>
          </a:xfrm>
        </p:grpSpPr>
        <p:sp>
          <p:nvSpPr>
            <p:cNvPr id="27" name="Dikdörtgen 26"/>
            <p:cNvSpPr/>
            <p:nvPr/>
          </p:nvSpPr>
          <p:spPr>
            <a:xfrm>
              <a:off x="5955014" y="700925"/>
              <a:ext cx="3670251" cy="1820134"/>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6041640" y="705177"/>
              <a:ext cx="3510675" cy="1815882"/>
            </a:xfrm>
            <a:prstGeom prst="rect">
              <a:avLst/>
            </a:prstGeom>
            <a:noFill/>
          </p:spPr>
          <p:txBody>
            <a:bodyPr wrap="square" rtlCol="0">
              <a:spAutoFit/>
            </a:bodyPr>
            <a:lstStyle/>
            <a:p>
              <a:r>
                <a:rPr lang="tr-TR" sz="1600" b="1" dirty="0">
                  <a:solidFill>
                    <a:srgbClr val="575757"/>
                  </a:solidFill>
                </a:rPr>
                <a:t>Sosyal Kullanım: Grupla Olmak</a:t>
              </a:r>
            </a:p>
            <a:p>
              <a:r>
                <a:rPr lang="tr-TR" sz="1600" dirty="0">
                  <a:solidFill>
                    <a:srgbClr val="575757"/>
                  </a:solidFill>
                </a:rPr>
                <a:t>Kişinin belli bir teknolojik ürünü devamlı </a:t>
              </a:r>
            </a:p>
            <a:p>
              <a:r>
                <a:rPr lang="tr-TR" sz="1600" dirty="0">
                  <a:solidFill>
                    <a:srgbClr val="575757"/>
                  </a:solidFill>
                </a:rPr>
                <a:t>ve düzenli olarak kullanan bir çevresi vardır, o çevreye girmek veya grup içinde kalmak üzere kendisi de kullanır, grubun gündemine dâhil olur, dışında kalmaktan kurtulur.</a:t>
              </a:r>
            </a:p>
          </p:txBody>
        </p:sp>
      </p:grpSp>
      <p:grpSp>
        <p:nvGrpSpPr>
          <p:cNvPr id="7" name="Grup 6"/>
          <p:cNvGrpSpPr/>
          <p:nvPr/>
        </p:nvGrpSpPr>
        <p:grpSpPr>
          <a:xfrm>
            <a:off x="6136972" y="4528494"/>
            <a:ext cx="4604822" cy="1400667"/>
            <a:chOff x="6136972" y="4528494"/>
            <a:chExt cx="4604822" cy="1400667"/>
          </a:xfrm>
        </p:grpSpPr>
        <p:sp>
          <p:nvSpPr>
            <p:cNvPr id="29" name="Dikdörtgen 28"/>
            <p:cNvSpPr/>
            <p:nvPr/>
          </p:nvSpPr>
          <p:spPr>
            <a:xfrm>
              <a:off x="6136972" y="4528494"/>
              <a:ext cx="4604822" cy="1400667"/>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Metin kutusu 17"/>
            <p:cNvSpPr txBox="1"/>
            <p:nvPr/>
          </p:nvSpPr>
          <p:spPr>
            <a:xfrm>
              <a:off x="6192642" y="4565266"/>
              <a:ext cx="4478154" cy="1323439"/>
            </a:xfrm>
            <a:prstGeom prst="rect">
              <a:avLst/>
            </a:prstGeom>
            <a:noFill/>
          </p:spPr>
          <p:txBody>
            <a:bodyPr wrap="square" rtlCol="0">
              <a:spAutoFit/>
            </a:bodyPr>
            <a:lstStyle/>
            <a:p>
              <a:r>
                <a:rPr lang="tr-TR" sz="1600" b="1" dirty="0" err="1">
                  <a:solidFill>
                    <a:srgbClr val="575757"/>
                  </a:solidFill>
                </a:rPr>
                <a:t>Operasyonel</a:t>
              </a:r>
              <a:r>
                <a:rPr lang="tr-TR" sz="1600" b="1" dirty="0">
                  <a:solidFill>
                    <a:srgbClr val="575757"/>
                  </a:solidFill>
                </a:rPr>
                <a:t> Kullanım: Belli Bir Amaç Gütmek</a:t>
              </a:r>
            </a:p>
            <a:p>
              <a:r>
                <a:rPr lang="tr-TR" sz="1600" dirty="0">
                  <a:solidFill>
                    <a:srgbClr val="575757"/>
                  </a:solidFill>
                </a:rPr>
                <a:t>Kişi zevk almak, problemlerden kaçmak, boş zaman </a:t>
              </a:r>
            </a:p>
            <a:p>
              <a:r>
                <a:rPr lang="tr-TR" sz="1600" dirty="0">
                  <a:solidFill>
                    <a:srgbClr val="575757"/>
                  </a:solidFill>
                </a:rPr>
                <a:t>doldurmak, can sıkıntısından kurtulmak, insanlardan </a:t>
              </a:r>
            </a:p>
            <a:p>
              <a:r>
                <a:rPr lang="tr-TR" sz="1600" dirty="0">
                  <a:solidFill>
                    <a:srgbClr val="575757"/>
                  </a:solidFill>
                </a:rPr>
                <a:t>uzak kalmak gibi bir amaçla bir teknolojik ürünü </a:t>
              </a:r>
            </a:p>
            <a:p>
              <a:r>
                <a:rPr lang="tr-TR" sz="1600" dirty="0">
                  <a:solidFill>
                    <a:srgbClr val="575757"/>
                  </a:solidFill>
                </a:rPr>
                <a:t>kullanmaya başlar ve kullanmaya devam eder.</a:t>
              </a:r>
            </a:p>
          </p:txBody>
        </p:sp>
      </p:grpSp>
      <p:pic>
        <p:nvPicPr>
          <p:cNvPr id="19" name="Resim 18"/>
          <p:cNvPicPr>
            <a:picLocks noChangeAspect="1"/>
          </p:cNvPicPr>
          <p:nvPr/>
        </p:nvPicPr>
        <p:blipFill>
          <a:blip r:embed="rId4"/>
          <a:stretch>
            <a:fillRect/>
          </a:stretch>
        </p:blipFill>
        <p:spPr>
          <a:xfrm rot="5400000">
            <a:off x="7141849" y="3268985"/>
            <a:ext cx="1845000" cy="540000"/>
          </a:xfrm>
          <a:prstGeom prst="rect">
            <a:avLst/>
          </a:prstGeom>
        </p:spPr>
      </p:pic>
      <p:pic>
        <p:nvPicPr>
          <p:cNvPr id="20" name="Resim 19"/>
          <p:cNvPicPr>
            <a:picLocks noChangeAspect="1"/>
          </p:cNvPicPr>
          <p:nvPr/>
        </p:nvPicPr>
        <p:blipFill>
          <a:blip r:embed="rId4"/>
          <a:stretch>
            <a:fillRect/>
          </a:stretch>
        </p:blipFill>
        <p:spPr>
          <a:xfrm rot="10800000">
            <a:off x="4245444" y="4909285"/>
            <a:ext cx="1845000" cy="540000"/>
          </a:xfrm>
          <a:prstGeom prst="rect">
            <a:avLst/>
          </a:prstGeom>
        </p:spPr>
      </p:pic>
      <p:pic>
        <p:nvPicPr>
          <p:cNvPr id="22" name="Resim 21"/>
          <p:cNvPicPr>
            <a:picLocks noChangeAspect="1"/>
          </p:cNvPicPr>
          <p:nvPr/>
        </p:nvPicPr>
        <p:blipFill>
          <a:blip r:embed="rId5"/>
          <a:stretch>
            <a:fillRect/>
          </a:stretch>
        </p:blipFill>
        <p:spPr>
          <a:xfrm>
            <a:off x="4662986" y="2118126"/>
            <a:ext cx="740475" cy="685914"/>
          </a:xfrm>
          <a:prstGeom prst="rect">
            <a:avLst/>
          </a:prstGeom>
        </p:spPr>
      </p:pic>
      <p:pic>
        <p:nvPicPr>
          <p:cNvPr id="23" name="Resim 22"/>
          <p:cNvPicPr>
            <a:picLocks noChangeAspect="1"/>
          </p:cNvPicPr>
          <p:nvPr/>
        </p:nvPicPr>
        <p:blipFill>
          <a:blip r:embed="rId6"/>
          <a:stretch>
            <a:fillRect/>
          </a:stretch>
        </p:blipFill>
        <p:spPr>
          <a:xfrm>
            <a:off x="3832488" y="5640261"/>
            <a:ext cx="650977" cy="503982"/>
          </a:xfrm>
          <a:prstGeom prst="rect">
            <a:avLst/>
          </a:prstGeom>
        </p:spPr>
      </p:pic>
      <p:pic>
        <p:nvPicPr>
          <p:cNvPr id="24" name="Resim 23"/>
          <p:cNvPicPr>
            <a:picLocks noChangeAspect="1"/>
          </p:cNvPicPr>
          <p:nvPr/>
        </p:nvPicPr>
        <p:blipFill>
          <a:blip r:embed="rId7"/>
          <a:stretch>
            <a:fillRect/>
          </a:stretch>
        </p:blipFill>
        <p:spPr>
          <a:xfrm>
            <a:off x="9004175" y="2780122"/>
            <a:ext cx="1096279" cy="1244425"/>
          </a:xfrm>
          <a:prstGeom prst="rect">
            <a:avLst/>
          </a:prstGeom>
        </p:spPr>
      </p:pic>
      <p:pic>
        <p:nvPicPr>
          <p:cNvPr id="25" name="Resim 24"/>
          <p:cNvPicPr>
            <a:picLocks noChangeAspect="1"/>
          </p:cNvPicPr>
          <p:nvPr/>
        </p:nvPicPr>
        <p:blipFill>
          <a:blip r:embed="rId8"/>
          <a:stretch>
            <a:fillRect/>
          </a:stretch>
        </p:blipFill>
        <p:spPr>
          <a:xfrm>
            <a:off x="5420178" y="3216662"/>
            <a:ext cx="979312" cy="1280639"/>
          </a:xfrm>
          <a:prstGeom prst="rect">
            <a:avLst/>
          </a:prstGeom>
        </p:spPr>
      </p:pic>
    </p:spTree>
    <p:extLst>
      <p:ext uri="{BB962C8B-B14F-4D97-AF65-F5344CB8AC3E}">
        <p14:creationId xmlns:p14="http://schemas.microsoft.com/office/powerpoint/2010/main" val="20026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childTnLst>
                          </p:cTn>
                        </p:par>
                        <p:par>
                          <p:cTn id="32" fill="hold">
                            <p:stCondLst>
                              <p:cond delay="1500"/>
                            </p:stCondLst>
                            <p:childTnLst>
                              <p:par>
                                <p:cTn id="33" presetID="22" presetClass="entr" presetSubtype="1"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25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50"/>
                                        <p:tgtEl>
                                          <p:spTgt spid="24"/>
                                        </p:tgtEl>
                                      </p:cBhvr>
                                    </p:animEffect>
                                  </p:childTnLst>
                                </p:cTn>
                              </p:par>
                            </p:childTnLst>
                          </p:cTn>
                        </p:par>
                        <p:par>
                          <p:cTn id="39" fill="hold">
                            <p:stCondLst>
                              <p:cond delay="175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childTnLst>
                          </p:cTn>
                        </p:par>
                        <p:par>
                          <p:cTn id="43" fill="hold">
                            <p:stCondLst>
                              <p:cond delay="2000"/>
                            </p:stCondLst>
                            <p:childTnLst>
                              <p:par>
                                <p:cTn id="44" presetID="22" presetClass="entr" presetSubtype="2"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right)">
                                      <p:cBhvr>
                                        <p:cTn id="46" dur="250"/>
                                        <p:tgtEl>
                                          <p:spTgt spid="20"/>
                                        </p:tgtEl>
                                      </p:cBhvr>
                                    </p:animEffect>
                                  </p:childTnLst>
                                </p:cTn>
                              </p:par>
                            </p:childTnLst>
                          </p:cTn>
                        </p:par>
                        <p:par>
                          <p:cTn id="47" fill="hold">
                            <p:stCondLst>
                              <p:cond delay="225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25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250"/>
                                        <p:tgtEl>
                                          <p:spTgt spid="22"/>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p:nvPr/>
        </p:nvSpPr>
        <p:spPr>
          <a:xfrm>
            <a:off x="0" y="0"/>
            <a:ext cx="12207985" cy="6800850"/>
          </a:xfrm>
          <a:prstGeom prst="rect">
            <a:avLst/>
          </a:prstGeom>
          <a:blipFill dpi="0" rotWithShape="1">
            <a:blip r:embed="rId2"/>
            <a:srcRect/>
            <a:stretch>
              <a:fillRect l="-29000" t="-9000" r="-27000" b="-93000"/>
            </a:stretch>
          </a:blipFill>
        </p:spPr>
        <p:txBody>
          <a:bodyPr wrap="square" lIns="0" tIns="0" rIns="0" bIns="0" rtlCol="0"/>
          <a:lstStyle/>
          <a:p>
            <a:endParaRPr/>
          </a:p>
        </p:txBody>
      </p:sp>
      <p:sp>
        <p:nvSpPr>
          <p:cNvPr id="9" name="Freeform 5"/>
          <p:cNvSpPr>
            <a:spLocks/>
          </p:cNvSpPr>
          <p:nvPr/>
        </p:nvSpPr>
        <p:spPr bwMode="auto">
          <a:xfrm flipH="1">
            <a:off x="-4" y="541576"/>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797511"/>
            <a:ext cx="6537624" cy="1754326"/>
          </a:xfrm>
          <a:prstGeom prst="rect">
            <a:avLst/>
          </a:prstGeom>
          <a:noFill/>
        </p:spPr>
        <p:txBody>
          <a:bodyPr wrap="none" rtlCol="0">
            <a:spAutoFit/>
          </a:bodyPr>
          <a:lstStyle/>
          <a:p>
            <a:r>
              <a:rPr lang="tr-TR" sz="3600" b="1" dirty="0">
                <a:solidFill>
                  <a:schemeClr val="bg1"/>
                </a:solidFill>
              </a:rPr>
              <a:t>Hayatımızdaki gerçekler yerini</a:t>
            </a:r>
          </a:p>
          <a:p>
            <a:r>
              <a:rPr lang="tr-TR" sz="3600" b="1" dirty="0">
                <a:solidFill>
                  <a:schemeClr val="bg1"/>
                </a:solidFill>
              </a:rPr>
              <a:t>sanallığa bıraktıkça, </a:t>
            </a:r>
          </a:p>
          <a:p>
            <a:r>
              <a:rPr lang="tr-TR" sz="3600" b="1" dirty="0">
                <a:solidFill>
                  <a:schemeClr val="bg1"/>
                </a:solidFill>
              </a:rPr>
              <a:t>anı yaşama isteğimizi kaybederiz.</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233542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5556" y="0"/>
            <a:ext cx="12203112" cy="7742862"/>
          </a:xfrm>
          <a:prstGeom prst="rect">
            <a:avLst/>
          </a:prstGeom>
          <a:blipFill>
            <a:blip r:embed="rId3" cstate="print"/>
            <a:srcRect/>
            <a:stretch>
              <a:fillRect t="-11428" b="11428"/>
            </a:stretch>
          </a:blipFill>
        </p:spPr>
        <p:txBody>
          <a:bodyPr wrap="square" lIns="0" tIns="0" rIns="0" bIns="0" rtlCol="0"/>
          <a:lstStyle/>
          <a:p>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210434"/>
            <a:ext cx="5724837" cy="1569660"/>
          </a:xfrm>
          <a:prstGeom prst="rect">
            <a:avLst/>
          </a:prstGeom>
          <a:noFill/>
        </p:spPr>
        <p:txBody>
          <a:bodyPr wrap="none" rtlCol="0">
            <a:spAutoFit/>
          </a:bodyPr>
          <a:lstStyle/>
          <a:p>
            <a:r>
              <a:rPr lang="tr-TR" sz="4800" b="1" dirty="0">
                <a:solidFill>
                  <a:schemeClr val="bg1"/>
                </a:solidFill>
              </a:rPr>
              <a:t>Teknolojiyi kullanmak</a:t>
            </a:r>
          </a:p>
          <a:p>
            <a:r>
              <a:rPr lang="tr-TR" sz="4800" b="1" dirty="0">
                <a:solidFill>
                  <a:schemeClr val="bg1"/>
                </a:solidFill>
              </a:rPr>
              <a:t>ama nasıl?</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10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2" name="Grup 1"/>
          <p:cNvGrpSpPr/>
          <p:nvPr/>
        </p:nvGrpSpPr>
        <p:grpSpPr>
          <a:xfrm>
            <a:off x="1139648" y="2782669"/>
            <a:ext cx="7247116" cy="1477328"/>
            <a:chOff x="1139648" y="2782669"/>
            <a:chExt cx="7247116" cy="1477328"/>
          </a:xfrm>
        </p:grpSpPr>
        <p:sp>
          <p:nvSpPr>
            <p:cNvPr id="12" name="Dikdörtgen 11"/>
            <p:cNvSpPr/>
            <p:nvPr/>
          </p:nvSpPr>
          <p:spPr>
            <a:xfrm>
              <a:off x="1327990" y="2782669"/>
              <a:ext cx="7058774" cy="1477328"/>
            </a:xfrm>
            <a:prstGeom prst="rect">
              <a:avLst/>
            </a:prstGeom>
          </p:spPr>
          <p:txBody>
            <a:bodyPr wrap="square">
              <a:spAutoFit/>
            </a:bodyPr>
            <a:lstStyle/>
            <a:p>
              <a:r>
                <a:rPr lang="tr-TR" b="1" dirty="0">
                  <a:solidFill>
                    <a:srgbClr val="E61F4F"/>
                  </a:solidFill>
                </a:rPr>
                <a:t>Kullanma</a:t>
              </a:r>
            </a:p>
            <a:p>
              <a:endParaRPr lang="tr-TR" b="1" dirty="0">
                <a:solidFill>
                  <a:srgbClr val="E61F4F"/>
                </a:solidFill>
              </a:endParaRPr>
            </a:p>
            <a:p>
              <a:r>
                <a:rPr lang="tr-TR" b="1" dirty="0">
                  <a:solidFill>
                    <a:srgbClr val="E61F4F"/>
                  </a:solidFill>
                </a:rPr>
                <a:t>Kötüye kullanma</a:t>
              </a:r>
            </a:p>
            <a:p>
              <a:endParaRPr lang="tr-TR" b="1" dirty="0">
                <a:solidFill>
                  <a:srgbClr val="E61F4F"/>
                </a:solidFill>
              </a:endParaRPr>
            </a:p>
            <a:p>
              <a:r>
                <a:rPr lang="tr-TR" b="1" dirty="0">
                  <a:solidFill>
                    <a:srgbClr val="E61F4F"/>
                  </a:solidFill>
                </a:rPr>
                <a:t>Bağımlılık</a:t>
              </a:r>
            </a:p>
          </p:txBody>
        </p:sp>
        <p:pic>
          <p:nvPicPr>
            <p:cNvPr id="17" name="Resim 16"/>
            <p:cNvPicPr>
              <a:picLocks noChangeAspect="1"/>
            </p:cNvPicPr>
            <p:nvPr/>
          </p:nvPicPr>
          <p:blipFill>
            <a:blip r:embed="rId5"/>
            <a:stretch>
              <a:fillRect/>
            </a:stretch>
          </p:blipFill>
          <p:spPr>
            <a:xfrm>
              <a:off x="1139648" y="2892241"/>
              <a:ext cx="191250" cy="180000"/>
            </a:xfrm>
            <a:prstGeom prst="rect">
              <a:avLst/>
            </a:prstGeom>
          </p:spPr>
        </p:pic>
        <p:pic>
          <p:nvPicPr>
            <p:cNvPr id="18" name="Resim 17"/>
            <p:cNvPicPr>
              <a:picLocks noChangeAspect="1"/>
            </p:cNvPicPr>
            <p:nvPr/>
          </p:nvPicPr>
          <p:blipFill>
            <a:blip r:embed="rId5"/>
            <a:stretch>
              <a:fillRect/>
            </a:stretch>
          </p:blipFill>
          <p:spPr>
            <a:xfrm>
              <a:off x="1139648" y="3431333"/>
              <a:ext cx="191250" cy="180000"/>
            </a:xfrm>
            <a:prstGeom prst="rect">
              <a:avLst/>
            </a:prstGeom>
          </p:spPr>
        </p:pic>
        <p:pic>
          <p:nvPicPr>
            <p:cNvPr id="19" name="Resim 18"/>
            <p:cNvPicPr>
              <a:picLocks noChangeAspect="1"/>
            </p:cNvPicPr>
            <p:nvPr/>
          </p:nvPicPr>
          <p:blipFill>
            <a:blip r:embed="rId5"/>
            <a:stretch>
              <a:fillRect/>
            </a:stretch>
          </p:blipFill>
          <p:spPr>
            <a:xfrm>
              <a:off x="1139648" y="3999096"/>
              <a:ext cx="191250" cy="180000"/>
            </a:xfrm>
            <a:prstGeom prst="rect">
              <a:avLst/>
            </a:prstGeom>
          </p:spPr>
        </p:pic>
      </p:grpSp>
    </p:spTree>
    <p:extLst>
      <p:ext uri="{BB962C8B-B14F-4D97-AF65-F5344CB8AC3E}">
        <p14:creationId xmlns:p14="http://schemas.microsoft.com/office/powerpoint/2010/main" val="19504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4597393" cy="1323439"/>
            <a:chOff x="554927" y="1881525"/>
            <a:chExt cx="4597393" cy="1323439"/>
          </a:xfrm>
        </p:grpSpPr>
        <p:sp>
          <p:nvSpPr>
            <p:cNvPr id="30" name="Metin kutusu 29"/>
            <p:cNvSpPr txBox="1"/>
            <p:nvPr/>
          </p:nvSpPr>
          <p:spPr>
            <a:xfrm>
              <a:off x="746177" y="1881525"/>
              <a:ext cx="4406143" cy="1323439"/>
            </a:xfrm>
            <a:prstGeom prst="rect">
              <a:avLst/>
            </a:prstGeom>
            <a:noFill/>
          </p:spPr>
          <p:txBody>
            <a:bodyPr wrap="none" rtlCol="0">
              <a:spAutoFit/>
            </a:bodyPr>
            <a:lstStyle/>
            <a:p>
              <a:r>
                <a:rPr lang="tr-TR" sz="2000" b="1" dirty="0">
                  <a:solidFill>
                    <a:srgbClr val="575757"/>
                  </a:solidFill>
                </a:rPr>
                <a:t>Sorumlu kullanım</a:t>
              </a:r>
            </a:p>
            <a:p>
              <a:r>
                <a:rPr lang="tr-TR" sz="2000" dirty="0">
                  <a:solidFill>
                    <a:srgbClr val="575757"/>
                  </a:solidFill>
                </a:rPr>
                <a:t>Kullanım ile kimseye zarar vermemek ve </a:t>
              </a:r>
            </a:p>
            <a:p>
              <a:r>
                <a:rPr lang="tr-TR" sz="2000" dirty="0">
                  <a:solidFill>
                    <a:srgbClr val="575757"/>
                  </a:solidFill>
                </a:rPr>
                <a:t>genel ahlaki kriterlerin sanal alemde de </a:t>
              </a:r>
            </a:p>
            <a:p>
              <a:r>
                <a:rPr lang="tr-TR" sz="2000" dirty="0">
                  <a:solidFill>
                    <a:srgbClr val="575757"/>
                  </a:solidFill>
                </a:rPr>
                <a:t>geçerli olduğunu unutmadan kullanım.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43" name="Grup 42"/>
          <p:cNvGrpSpPr/>
          <p:nvPr/>
        </p:nvGrpSpPr>
        <p:grpSpPr>
          <a:xfrm>
            <a:off x="554927" y="3112502"/>
            <a:ext cx="4201322" cy="1631216"/>
            <a:chOff x="554927" y="1881525"/>
            <a:chExt cx="4201322" cy="1631216"/>
          </a:xfrm>
        </p:grpSpPr>
        <p:sp>
          <p:nvSpPr>
            <p:cNvPr id="44" name="Metin kutusu 43"/>
            <p:cNvSpPr txBox="1"/>
            <p:nvPr/>
          </p:nvSpPr>
          <p:spPr>
            <a:xfrm>
              <a:off x="746177" y="1881525"/>
              <a:ext cx="4010072" cy="1631216"/>
            </a:xfrm>
            <a:prstGeom prst="rect">
              <a:avLst/>
            </a:prstGeom>
            <a:noFill/>
          </p:spPr>
          <p:txBody>
            <a:bodyPr wrap="none" rtlCol="0">
              <a:spAutoFit/>
            </a:bodyPr>
            <a:lstStyle/>
            <a:p>
              <a:r>
                <a:rPr lang="tr-TR" sz="2000" b="1" dirty="0">
                  <a:solidFill>
                    <a:srgbClr val="575757"/>
                  </a:solidFill>
                </a:rPr>
                <a:t>Güvenli kullanım</a:t>
              </a:r>
            </a:p>
            <a:p>
              <a:r>
                <a:rPr lang="tr-TR" sz="2000" dirty="0">
                  <a:solidFill>
                    <a:srgbClr val="575757"/>
                  </a:solidFill>
                </a:rPr>
                <a:t>Kötü niyetli kullanıcıların kişiye zarar </a:t>
              </a:r>
            </a:p>
            <a:p>
              <a:r>
                <a:rPr lang="tr-TR" sz="2000" dirty="0">
                  <a:solidFill>
                    <a:srgbClr val="575757"/>
                  </a:solidFill>
                </a:rPr>
                <a:t>vermesini önleyecek, özel hayatı, </a:t>
              </a:r>
            </a:p>
            <a:p>
              <a:r>
                <a:rPr lang="tr-TR" sz="2000" dirty="0">
                  <a:solidFill>
                    <a:srgbClr val="575757"/>
                  </a:solidFill>
                </a:rPr>
                <a:t>mahremiyeti, güvenliği koruyacak </a:t>
              </a:r>
            </a:p>
            <a:p>
              <a:r>
                <a:rPr lang="tr-TR" sz="2000" dirty="0">
                  <a:solidFill>
                    <a:srgbClr val="575757"/>
                  </a:solidFill>
                </a:rPr>
                <a:t>şekilde kullanım. </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7621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1323439"/>
            <a:chOff x="554927" y="1881525"/>
            <a:chExt cx="6877719" cy="1323439"/>
          </a:xfrm>
        </p:grpSpPr>
        <p:sp>
          <p:nvSpPr>
            <p:cNvPr id="30" name="Metin kutusu 29"/>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Aktif kullanım: </a:t>
              </a:r>
            </a:p>
            <a:p>
              <a:r>
                <a:rPr lang="tr-TR" sz="2000" dirty="0">
                  <a:solidFill>
                    <a:srgbClr val="575757"/>
                  </a:solidFill>
                </a:rPr>
                <a:t>Kullanımı sadece mevcut sanal malzemenin tüketilmesi olarak değerlendirmeyip sanal alemde herkesin yeteneğine ve ilgisine göre bir şeyler üretmeye çalışarak kullanım.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112502"/>
            <a:ext cx="4773017" cy="1323439"/>
            <a:chOff x="554927" y="1881525"/>
            <a:chExt cx="4773017" cy="1323439"/>
          </a:xfrm>
        </p:grpSpPr>
        <p:sp>
          <p:nvSpPr>
            <p:cNvPr id="44" name="Metin kutusu 43"/>
            <p:cNvSpPr txBox="1"/>
            <p:nvPr/>
          </p:nvSpPr>
          <p:spPr>
            <a:xfrm>
              <a:off x="746177" y="1881525"/>
              <a:ext cx="4581767" cy="1323439"/>
            </a:xfrm>
            <a:prstGeom prst="rect">
              <a:avLst/>
            </a:prstGeom>
            <a:noFill/>
          </p:spPr>
          <p:txBody>
            <a:bodyPr wrap="none" rtlCol="0">
              <a:spAutoFit/>
            </a:bodyPr>
            <a:lstStyle/>
            <a:p>
              <a:r>
                <a:rPr lang="tr-TR" sz="2000" b="1" dirty="0">
                  <a:solidFill>
                    <a:srgbClr val="575757"/>
                  </a:solidFill>
                </a:rPr>
                <a:t>İşlevsel kullanım: </a:t>
              </a:r>
            </a:p>
            <a:p>
              <a:r>
                <a:rPr lang="tr-TR" sz="2000" dirty="0">
                  <a:solidFill>
                    <a:srgbClr val="575757"/>
                  </a:solidFill>
                </a:rPr>
                <a:t>Sadece oyun ve sohbet değil günlük </a:t>
              </a:r>
            </a:p>
            <a:p>
              <a:r>
                <a:rPr lang="tr-TR" sz="2000" dirty="0">
                  <a:solidFill>
                    <a:srgbClr val="575757"/>
                  </a:solidFill>
                </a:rPr>
                <a:t>hayatı kolaylaştıracak site ve uygulamaları </a:t>
              </a:r>
            </a:p>
            <a:p>
              <a:r>
                <a:rPr lang="tr-TR" sz="2000" dirty="0">
                  <a:solidFill>
                    <a:srgbClr val="575757"/>
                  </a:solidFill>
                </a:rPr>
                <a:t>bilerek ve öğrenerek kullanım.</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sp>
        <p:nvSpPr>
          <p:cNvPr id="19"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823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250" fill="hold"/>
                                        <p:tgtEl>
                                          <p:spTgt spid="19"/>
                                        </p:tgtEl>
                                        <p:attrNameLst>
                                          <p:attrName>ppt_x</p:attrName>
                                        </p:attrNameLst>
                                      </p:cBhvr>
                                      <p:tavLst>
                                        <p:tav tm="0">
                                          <p:val>
                                            <p:strVal val="1+#ppt_w/2"/>
                                          </p:val>
                                        </p:tav>
                                        <p:tav tm="100000">
                                          <p:val>
                                            <p:strVal val="#ppt_x"/>
                                          </p:val>
                                        </p:tav>
                                      </p:tavLst>
                                    </p:anim>
                                    <p:anim calcmode="lin" valueType="num">
                                      <p:cBhvr additive="base">
                                        <p:cTn id="41"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1323439"/>
            <a:chOff x="554927" y="1881525"/>
            <a:chExt cx="6877719" cy="1323439"/>
          </a:xfrm>
        </p:grpSpPr>
        <p:sp>
          <p:nvSpPr>
            <p:cNvPr id="30" name="Metin kutusu 29"/>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Faydalı kullanım: </a:t>
              </a:r>
            </a:p>
            <a:p>
              <a:r>
                <a:rPr lang="tr-TR" sz="2000" dirty="0">
                  <a:solidFill>
                    <a:srgbClr val="575757"/>
                  </a:solidFill>
                </a:rPr>
                <a:t>Sanal alemdeki gerekli gereksiz her şeyi seçmeden </a:t>
              </a:r>
            </a:p>
            <a:p>
              <a:r>
                <a:rPr lang="tr-TR" sz="2000" dirty="0">
                  <a:solidFill>
                    <a:srgbClr val="575757"/>
                  </a:solidFill>
                </a:rPr>
                <a:t>süzmeden kullanmak değil işe yaracak site ve </a:t>
              </a:r>
            </a:p>
            <a:p>
              <a:r>
                <a:rPr lang="tr-TR" sz="2000" dirty="0">
                  <a:solidFill>
                    <a:srgbClr val="575757"/>
                  </a:solidFill>
                </a:rPr>
                <a:t>uygulamaları ayıklayarak kullanım.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112502"/>
            <a:ext cx="6986776" cy="1631216"/>
            <a:chOff x="554927" y="1881525"/>
            <a:chExt cx="6986776" cy="1631216"/>
          </a:xfrm>
        </p:grpSpPr>
        <p:sp>
          <p:nvSpPr>
            <p:cNvPr id="44" name="Metin kutusu 43"/>
            <p:cNvSpPr txBox="1"/>
            <p:nvPr/>
          </p:nvSpPr>
          <p:spPr>
            <a:xfrm>
              <a:off x="746177" y="1881525"/>
              <a:ext cx="6795526" cy="1631216"/>
            </a:xfrm>
            <a:prstGeom prst="rect">
              <a:avLst/>
            </a:prstGeom>
            <a:noFill/>
          </p:spPr>
          <p:txBody>
            <a:bodyPr wrap="square" rtlCol="0">
              <a:spAutoFit/>
            </a:bodyPr>
            <a:lstStyle/>
            <a:p>
              <a:r>
                <a:rPr lang="tr-TR" sz="2000" b="1" dirty="0">
                  <a:solidFill>
                    <a:srgbClr val="575757"/>
                  </a:solidFill>
                </a:rPr>
                <a:t>Bilinçli kullanım: </a:t>
              </a:r>
            </a:p>
            <a:p>
              <a:r>
                <a:rPr lang="tr-TR" sz="2000" dirty="0">
                  <a:solidFill>
                    <a:srgbClr val="575757"/>
                  </a:solidFill>
                </a:rPr>
                <a:t>Sanal alemdeki doğru bilgi kaynaklarını bilmek, yanlış bilgi ve yanlış bilgi kaynaklarını ayırt  edebilmek ve internette yazan</a:t>
              </a:r>
            </a:p>
            <a:p>
              <a:r>
                <a:rPr lang="tr-TR" sz="2000" dirty="0">
                  <a:solidFill>
                    <a:srgbClr val="575757"/>
                  </a:solidFill>
                </a:rPr>
                <a:t>her şeyi doğru bilgi diye kabul etmeyip gerektiğinde eleştirel</a:t>
              </a:r>
            </a:p>
            <a:p>
              <a:r>
                <a:rPr lang="tr-TR" sz="2000" dirty="0">
                  <a:solidFill>
                    <a:srgbClr val="575757"/>
                  </a:solidFill>
                </a:rPr>
                <a:t>de yaklaşarak düşünce ve davranış geliştirerek kullanım.</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sp>
        <p:nvSpPr>
          <p:cNvPr id="19"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3169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250" fill="hold"/>
                                        <p:tgtEl>
                                          <p:spTgt spid="19"/>
                                        </p:tgtEl>
                                        <p:attrNameLst>
                                          <p:attrName>ppt_x</p:attrName>
                                        </p:attrNameLst>
                                      </p:cBhvr>
                                      <p:tavLst>
                                        <p:tav tm="0">
                                          <p:val>
                                            <p:strVal val="1+#ppt_w/2"/>
                                          </p:val>
                                        </p:tav>
                                        <p:tav tm="100000">
                                          <p:val>
                                            <p:strVal val="#ppt_x"/>
                                          </p:val>
                                        </p:tav>
                                      </p:tavLst>
                                    </p:anim>
                                    <p:anim calcmode="lin" valueType="num">
                                      <p:cBhvr additive="base">
                                        <p:cTn id="41"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707886"/>
            <a:chOff x="554927" y="1881525"/>
            <a:chExt cx="6877719" cy="707886"/>
          </a:xfrm>
        </p:grpSpPr>
        <p:sp>
          <p:nvSpPr>
            <p:cNvPr id="30" name="Metin kutusu 29"/>
            <p:cNvSpPr txBox="1"/>
            <p:nvPr/>
          </p:nvSpPr>
          <p:spPr>
            <a:xfrm>
              <a:off x="746176" y="1881525"/>
              <a:ext cx="6686470" cy="707886"/>
            </a:xfrm>
            <a:prstGeom prst="rect">
              <a:avLst/>
            </a:prstGeom>
            <a:noFill/>
          </p:spPr>
          <p:txBody>
            <a:bodyPr wrap="square" rtlCol="0">
              <a:spAutoFit/>
            </a:bodyPr>
            <a:lstStyle/>
            <a:p>
              <a:r>
                <a:rPr lang="tr-TR" sz="2000" b="1" dirty="0">
                  <a:solidFill>
                    <a:srgbClr val="575757"/>
                  </a:solidFill>
                </a:rPr>
                <a:t>Çevreci kullanım: </a:t>
              </a:r>
            </a:p>
            <a:p>
              <a:r>
                <a:rPr lang="tr-TR" sz="2000" dirty="0">
                  <a:solidFill>
                    <a:srgbClr val="575757"/>
                  </a:solidFill>
                </a:rPr>
                <a:t>Çevreye zarar vermeyecek şekilde kullanım.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505428"/>
            <a:ext cx="6986776" cy="1015663"/>
            <a:chOff x="554927" y="1881525"/>
            <a:chExt cx="6986776" cy="1015663"/>
          </a:xfrm>
        </p:grpSpPr>
        <p:sp>
          <p:nvSpPr>
            <p:cNvPr id="44" name="Metin kutusu 43"/>
            <p:cNvSpPr txBox="1"/>
            <p:nvPr/>
          </p:nvSpPr>
          <p:spPr>
            <a:xfrm>
              <a:off x="746177" y="1881525"/>
              <a:ext cx="6795526" cy="1015663"/>
            </a:xfrm>
            <a:prstGeom prst="rect">
              <a:avLst/>
            </a:prstGeom>
            <a:noFill/>
          </p:spPr>
          <p:txBody>
            <a:bodyPr wrap="square" rtlCol="0">
              <a:spAutoFit/>
            </a:bodyPr>
            <a:lstStyle/>
            <a:p>
              <a:r>
                <a:rPr lang="tr-TR" sz="2000" b="1" dirty="0">
                  <a:solidFill>
                    <a:srgbClr val="575757"/>
                  </a:solidFill>
                </a:rPr>
                <a:t>Stratejik kullanım: </a:t>
              </a:r>
            </a:p>
            <a:p>
              <a:r>
                <a:rPr lang="tr-TR" sz="2000" dirty="0">
                  <a:solidFill>
                    <a:srgbClr val="575757"/>
                  </a:solidFill>
                </a:rPr>
                <a:t>Arama motorlarının çıktılarını kontrol</a:t>
              </a:r>
            </a:p>
            <a:p>
              <a:r>
                <a:rPr lang="tr-TR" sz="2000" dirty="0">
                  <a:solidFill>
                    <a:srgbClr val="575757"/>
                  </a:solidFill>
                </a:rPr>
                <a:t>ederek kullanım.</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3627729"/>
            <a:ext cx="6986776" cy="1015663"/>
            <a:chOff x="554927" y="1881525"/>
            <a:chExt cx="6986776" cy="1015663"/>
          </a:xfrm>
        </p:grpSpPr>
        <p:sp>
          <p:nvSpPr>
            <p:cNvPr id="20" name="Metin kutusu 19"/>
            <p:cNvSpPr txBox="1"/>
            <p:nvPr/>
          </p:nvSpPr>
          <p:spPr>
            <a:xfrm>
              <a:off x="746177" y="1881525"/>
              <a:ext cx="6795526" cy="1015663"/>
            </a:xfrm>
            <a:prstGeom prst="rect">
              <a:avLst/>
            </a:prstGeom>
            <a:noFill/>
          </p:spPr>
          <p:txBody>
            <a:bodyPr wrap="square" rtlCol="0">
              <a:spAutoFit/>
            </a:bodyPr>
            <a:lstStyle/>
            <a:p>
              <a:r>
                <a:rPr lang="tr-TR" sz="2000" b="1" dirty="0">
                  <a:solidFill>
                    <a:srgbClr val="575757"/>
                  </a:solidFill>
                </a:rPr>
                <a:t>Dürüst kullanım: </a:t>
              </a:r>
            </a:p>
            <a:p>
              <a:r>
                <a:rPr lang="tr-TR" sz="2000" dirty="0">
                  <a:solidFill>
                    <a:srgbClr val="575757"/>
                  </a:solidFill>
                </a:rPr>
                <a:t>Dolaşımda tutulan içeriğin telif haklarına</a:t>
              </a:r>
            </a:p>
            <a:p>
              <a:r>
                <a:rPr lang="tr-TR" sz="2000" dirty="0">
                  <a:solidFill>
                    <a:srgbClr val="575757"/>
                  </a:solidFill>
                </a:rPr>
                <a:t>riayet ederek kullanım.</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sp>
        <p:nvSpPr>
          <p:cNvPr id="22"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91037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250" fill="hold"/>
                                        <p:tgtEl>
                                          <p:spTgt spid="22"/>
                                        </p:tgtEl>
                                        <p:attrNameLst>
                                          <p:attrName>ppt_x</p:attrName>
                                        </p:attrNameLst>
                                      </p:cBhvr>
                                      <p:tavLst>
                                        <p:tav tm="0">
                                          <p:val>
                                            <p:strVal val="1+#ppt_w/2"/>
                                          </p:val>
                                        </p:tav>
                                        <p:tav tm="100000">
                                          <p:val>
                                            <p:strVal val="#ppt_x"/>
                                          </p:val>
                                        </p:tav>
                                      </p:tavLst>
                                    </p:anim>
                                    <p:anim calcmode="lin" valueType="num">
                                      <p:cBhvr additive="base">
                                        <p:cTn id="45"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3188437" cy="1015663"/>
          </a:xfrm>
          <a:prstGeom prst="rect">
            <a:avLst/>
          </a:prstGeom>
          <a:noFill/>
        </p:spPr>
        <p:txBody>
          <a:bodyPr wrap="none" rtlCol="0">
            <a:spAutoFit/>
          </a:bodyPr>
          <a:lstStyle/>
          <a:p>
            <a:r>
              <a:rPr lang="tr-TR" sz="6000" b="1" dirty="0"/>
              <a:t>Kullanma</a:t>
            </a:r>
          </a:p>
        </p:txBody>
      </p:sp>
      <p:grpSp>
        <p:nvGrpSpPr>
          <p:cNvPr id="29" name="Grup 28"/>
          <p:cNvGrpSpPr/>
          <p:nvPr/>
        </p:nvGrpSpPr>
        <p:grpSpPr>
          <a:xfrm>
            <a:off x="554927" y="1614603"/>
            <a:ext cx="6877719" cy="1015663"/>
            <a:chOff x="554927" y="1881525"/>
            <a:chExt cx="6877719" cy="1015663"/>
          </a:xfrm>
        </p:grpSpPr>
        <p:sp>
          <p:nvSpPr>
            <p:cNvPr id="30" name="Metin kutusu 29"/>
            <p:cNvSpPr txBox="1"/>
            <p:nvPr/>
          </p:nvSpPr>
          <p:spPr>
            <a:xfrm>
              <a:off x="746176" y="1881525"/>
              <a:ext cx="6686470" cy="1015663"/>
            </a:xfrm>
            <a:prstGeom prst="rect">
              <a:avLst/>
            </a:prstGeom>
            <a:noFill/>
          </p:spPr>
          <p:txBody>
            <a:bodyPr wrap="square" rtlCol="0">
              <a:spAutoFit/>
            </a:bodyPr>
            <a:lstStyle/>
            <a:p>
              <a:r>
                <a:rPr lang="tr-TR" sz="2000" b="1" dirty="0">
                  <a:solidFill>
                    <a:srgbClr val="575757"/>
                  </a:solidFill>
                </a:rPr>
                <a:t>Sağlıklı kullanım: </a:t>
              </a:r>
            </a:p>
            <a:p>
              <a:r>
                <a:rPr lang="tr-TR" sz="2000" dirty="0">
                  <a:solidFill>
                    <a:srgbClr val="575757"/>
                  </a:solidFill>
                </a:rPr>
                <a:t>Yanlış duruş veya uzun oturuşlar sebebiyle </a:t>
              </a:r>
            </a:p>
            <a:p>
              <a:r>
                <a:rPr lang="tr-TR" sz="2000" dirty="0">
                  <a:solidFill>
                    <a:srgbClr val="575757"/>
                  </a:solidFill>
                </a:rPr>
                <a:t>bedene zarar vermeyecek şekilde kullanım.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2768632"/>
            <a:ext cx="6986776" cy="707886"/>
            <a:chOff x="554927" y="1881525"/>
            <a:chExt cx="6986776" cy="707886"/>
          </a:xfrm>
        </p:grpSpPr>
        <p:sp>
          <p:nvSpPr>
            <p:cNvPr id="44" name="Metin kutusu 43"/>
            <p:cNvSpPr txBox="1"/>
            <p:nvPr/>
          </p:nvSpPr>
          <p:spPr>
            <a:xfrm>
              <a:off x="746177" y="1881525"/>
              <a:ext cx="6795526" cy="707886"/>
            </a:xfrm>
            <a:prstGeom prst="rect">
              <a:avLst/>
            </a:prstGeom>
            <a:noFill/>
          </p:spPr>
          <p:txBody>
            <a:bodyPr wrap="square" rtlCol="0">
              <a:spAutoFit/>
            </a:bodyPr>
            <a:lstStyle/>
            <a:p>
              <a:r>
                <a:rPr lang="tr-TR" sz="2000" b="1" dirty="0">
                  <a:solidFill>
                    <a:srgbClr val="575757"/>
                  </a:solidFill>
                </a:rPr>
                <a:t>Bilgili kullanım: </a:t>
              </a:r>
            </a:p>
            <a:p>
              <a:r>
                <a:rPr lang="nn-NO" sz="2000" dirty="0">
                  <a:solidFill>
                    <a:srgbClr val="575757"/>
                  </a:solidFill>
                </a:rPr>
                <a:t>Temel teknoloji bilgisine sahip olarak kullanım.</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3606409"/>
            <a:ext cx="6986776" cy="707886"/>
            <a:chOff x="554927" y="1881525"/>
            <a:chExt cx="6986776" cy="707886"/>
          </a:xfrm>
        </p:grpSpPr>
        <p:sp>
          <p:nvSpPr>
            <p:cNvPr id="20" name="Metin kutusu 19"/>
            <p:cNvSpPr txBox="1"/>
            <p:nvPr/>
          </p:nvSpPr>
          <p:spPr>
            <a:xfrm>
              <a:off x="746177" y="1881525"/>
              <a:ext cx="6795526" cy="707886"/>
            </a:xfrm>
            <a:prstGeom prst="rect">
              <a:avLst/>
            </a:prstGeom>
            <a:noFill/>
          </p:spPr>
          <p:txBody>
            <a:bodyPr wrap="square" rtlCol="0">
              <a:spAutoFit/>
            </a:bodyPr>
            <a:lstStyle/>
            <a:p>
              <a:r>
                <a:rPr lang="tr-TR" sz="2000" b="1" dirty="0">
                  <a:solidFill>
                    <a:srgbClr val="575757"/>
                  </a:solidFill>
                </a:rPr>
                <a:t>Sınırlı kullanım: </a:t>
              </a:r>
            </a:p>
            <a:p>
              <a:r>
                <a:rPr lang="tr-TR" sz="2000" dirty="0">
                  <a:solidFill>
                    <a:srgbClr val="575757"/>
                  </a:solidFill>
                </a:rPr>
                <a:t>Günlük süre sınırlarına uyarak kullanım.</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sp>
        <p:nvSpPr>
          <p:cNvPr id="22"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5434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50"/>
                                        <p:tgtEl>
                                          <p:spTgt spid="1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250" fill="hold"/>
                                        <p:tgtEl>
                                          <p:spTgt spid="22"/>
                                        </p:tgtEl>
                                        <p:attrNameLst>
                                          <p:attrName>ppt_x</p:attrName>
                                        </p:attrNameLst>
                                      </p:cBhvr>
                                      <p:tavLst>
                                        <p:tav tm="0">
                                          <p:val>
                                            <p:strVal val="1+#ppt_w/2"/>
                                          </p:val>
                                        </p:tav>
                                        <p:tav tm="100000">
                                          <p:val>
                                            <p:strVal val="#ppt_x"/>
                                          </p:val>
                                        </p:tav>
                                      </p:tavLst>
                                    </p:anim>
                                    <p:anim calcmode="lin" valueType="num">
                                      <p:cBhvr additive="base">
                                        <p:cTn id="45" dur="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54790" cy="1015663"/>
          </a:xfrm>
          <a:prstGeom prst="rect">
            <a:avLst/>
          </a:prstGeom>
          <a:noFill/>
        </p:spPr>
        <p:txBody>
          <a:bodyPr wrap="none" rtlCol="0">
            <a:spAutoFit/>
          </a:bodyPr>
          <a:lstStyle/>
          <a:p>
            <a:r>
              <a:rPr lang="tr-TR" sz="6000" b="1" dirty="0"/>
              <a:t>Kötüye kullanma</a:t>
            </a:r>
          </a:p>
        </p:txBody>
      </p:sp>
      <p:grpSp>
        <p:nvGrpSpPr>
          <p:cNvPr id="29" name="Grup 28"/>
          <p:cNvGrpSpPr/>
          <p:nvPr/>
        </p:nvGrpSpPr>
        <p:grpSpPr>
          <a:xfrm>
            <a:off x="554927" y="1972118"/>
            <a:ext cx="6877719" cy="400110"/>
            <a:chOff x="554927" y="1881525"/>
            <a:chExt cx="6877719" cy="400110"/>
          </a:xfrm>
        </p:grpSpPr>
        <p:sp>
          <p:nvSpPr>
            <p:cNvPr id="30" name="Metin kutusu 29"/>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İnterneti denetimsiz, sınırsız ve amaçsız,</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r="-1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356649" y="1513817"/>
            <a:ext cx="6035761" cy="369332"/>
          </a:xfrm>
          <a:prstGeom prst="rect">
            <a:avLst/>
          </a:prstGeom>
        </p:spPr>
        <p:txBody>
          <a:bodyPr wrap="square">
            <a:spAutoFit/>
          </a:bodyPr>
          <a:lstStyle/>
          <a:p>
            <a:r>
              <a:rPr lang="tr-TR" b="1" dirty="0">
                <a:solidFill>
                  <a:srgbClr val="575757"/>
                </a:solidFill>
              </a:rPr>
              <a:t>Teknoloji kullanımını nasıl zararlı hale getiriyoruz?</a:t>
            </a:r>
          </a:p>
        </p:txBody>
      </p:sp>
      <p:grpSp>
        <p:nvGrpSpPr>
          <p:cNvPr id="32" name="Grup 31"/>
          <p:cNvGrpSpPr/>
          <p:nvPr/>
        </p:nvGrpSpPr>
        <p:grpSpPr>
          <a:xfrm>
            <a:off x="554927" y="2364526"/>
            <a:ext cx="6877719" cy="400110"/>
            <a:chOff x="554927" y="1881525"/>
            <a:chExt cx="6877719" cy="400110"/>
          </a:xfrm>
        </p:grpSpPr>
        <p:sp>
          <p:nvSpPr>
            <p:cNvPr id="33" name="Metin kutusu 32"/>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Gündelik yaşamı ve sorumlulukları aksatacak şekilde, </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2764636"/>
            <a:ext cx="6877719" cy="400110"/>
            <a:chOff x="554927" y="1881525"/>
            <a:chExt cx="6877719" cy="400110"/>
          </a:xfrm>
        </p:grpSpPr>
        <p:sp>
          <p:nvSpPr>
            <p:cNvPr id="36" name="Metin kutusu 35"/>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Uzun süreli,</a:t>
              </a:r>
            </a:p>
          </p:txBody>
        </p:sp>
        <p:pic>
          <p:nvPicPr>
            <p:cNvPr id="37" name="Resim 36"/>
            <p:cNvPicPr>
              <a:picLocks noChangeAspect="1"/>
            </p:cNvPicPr>
            <p:nvPr/>
          </p:nvPicPr>
          <p:blipFill>
            <a:blip r:embed="rId4"/>
            <a:stretch>
              <a:fillRect/>
            </a:stretch>
          </p:blipFill>
          <p:spPr>
            <a:xfrm>
              <a:off x="554927" y="1991580"/>
              <a:ext cx="191250" cy="180000"/>
            </a:xfrm>
            <a:prstGeom prst="rect">
              <a:avLst/>
            </a:prstGeom>
          </p:spPr>
        </p:pic>
      </p:grpSp>
      <p:grpSp>
        <p:nvGrpSpPr>
          <p:cNvPr id="38" name="Grup 37"/>
          <p:cNvGrpSpPr/>
          <p:nvPr/>
        </p:nvGrpSpPr>
        <p:grpSpPr>
          <a:xfrm>
            <a:off x="554927" y="3153742"/>
            <a:ext cx="6877719" cy="400110"/>
            <a:chOff x="554927" y="1881525"/>
            <a:chExt cx="6877719" cy="400110"/>
          </a:xfrm>
        </p:grpSpPr>
        <p:sp>
          <p:nvSpPr>
            <p:cNvPr id="39" name="Metin kutusu 3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Uygunsuz içeriklere maruz kalarak,</a:t>
              </a:r>
            </a:p>
          </p:txBody>
        </p:sp>
        <p:pic>
          <p:nvPicPr>
            <p:cNvPr id="40" name="Resim 39"/>
            <p:cNvPicPr>
              <a:picLocks noChangeAspect="1"/>
            </p:cNvPicPr>
            <p:nvPr/>
          </p:nvPicPr>
          <p:blipFill>
            <a:blip r:embed="rId4"/>
            <a:stretch>
              <a:fillRect/>
            </a:stretch>
          </p:blipFill>
          <p:spPr>
            <a:xfrm>
              <a:off x="554927" y="1991580"/>
              <a:ext cx="191250" cy="180000"/>
            </a:xfrm>
            <a:prstGeom prst="rect">
              <a:avLst/>
            </a:prstGeom>
          </p:spPr>
        </p:pic>
      </p:grpSp>
      <p:grpSp>
        <p:nvGrpSpPr>
          <p:cNvPr id="41" name="Grup 40"/>
          <p:cNvGrpSpPr/>
          <p:nvPr/>
        </p:nvGrpSpPr>
        <p:grpSpPr>
          <a:xfrm>
            <a:off x="554927" y="3554175"/>
            <a:ext cx="6877719" cy="707886"/>
            <a:chOff x="554927" y="1881525"/>
            <a:chExt cx="6877719" cy="707886"/>
          </a:xfrm>
        </p:grpSpPr>
        <p:sp>
          <p:nvSpPr>
            <p:cNvPr id="42" name="Metin kutusu 41"/>
            <p:cNvSpPr txBox="1"/>
            <p:nvPr/>
          </p:nvSpPr>
          <p:spPr>
            <a:xfrm>
              <a:off x="746176" y="1881525"/>
              <a:ext cx="6686470" cy="707886"/>
            </a:xfrm>
            <a:prstGeom prst="rect">
              <a:avLst/>
            </a:prstGeom>
            <a:noFill/>
          </p:spPr>
          <p:txBody>
            <a:bodyPr wrap="square" rtlCol="0">
              <a:spAutoFit/>
            </a:bodyPr>
            <a:lstStyle/>
            <a:p>
              <a:r>
                <a:rPr lang="tr-TR" sz="2000" dirty="0">
                  <a:solidFill>
                    <a:srgbClr val="575757"/>
                  </a:solidFill>
                </a:rPr>
                <a:t>Fiziksel, sosyal, psikolojik ve zihinsel gelişimi </a:t>
              </a:r>
            </a:p>
            <a:p>
              <a:r>
                <a:rPr lang="tr-TR" sz="2000" dirty="0">
                  <a:solidFill>
                    <a:srgbClr val="575757"/>
                  </a:solidFill>
                </a:rPr>
                <a:t>olumsuz etkileyecek biçimde kullandığımızda, </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7" name="Dikdörtgen 46"/>
          <p:cNvSpPr/>
          <p:nvPr/>
        </p:nvSpPr>
        <p:spPr>
          <a:xfrm>
            <a:off x="356649" y="4315742"/>
            <a:ext cx="6035761" cy="369332"/>
          </a:xfrm>
          <a:prstGeom prst="rect">
            <a:avLst/>
          </a:prstGeom>
        </p:spPr>
        <p:txBody>
          <a:bodyPr wrap="square">
            <a:spAutoFit/>
          </a:bodyPr>
          <a:lstStyle/>
          <a:p>
            <a:r>
              <a:rPr lang="tr-TR" b="1" dirty="0">
                <a:solidFill>
                  <a:srgbClr val="575757"/>
                </a:solidFill>
              </a:rPr>
              <a:t>bu kullanım bizim için zararlı hale gelir.</a:t>
            </a:r>
          </a:p>
        </p:txBody>
      </p:sp>
    </p:spTree>
    <p:extLst>
      <p:ext uri="{BB962C8B-B14F-4D97-AF65-F5344CB8AC3E}">
        <p14:creationId xmlns:p14="http://schemas.microsoft.com/office/powerpoint/2010/main" val="18614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250"/>
                                        <p:tgtEl>
                                          <p:spTgt spid="2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50"/>
                                        <p:tgtEl>
                                          <p:spTgt spid="32"/>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250"/>
                                        <p:tgtEl>
                                          <p:spTgt spid="35"/>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250"/>
                                        <p:tgtEl>
                                          <p:spTgt spid="38"/>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P spid="2"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
          <p:cNvSpPr/>
          <p:nvPr/>
        </p:nvSpPr>
        <p:spPr>
          <a:xfrm>
            <a:off x="5471432" y="1443749"/>
            <a:ext cx="6720568" cy="4073788"/>
          </a:xfrm>
          <a:prstGeom prst="rect">
            <a:avLst/>
          </a:prstGeom>
          <a:blipFill>
            <a:blip r:embed="rId3" cstate="print"/>
            <a:stretch>
              <a:fillRect/>
            </a:stretch>
          </a:blipFill>
        </p:spPr>
        <p:txBody>
          <a:bodyPr wrap="square" lIns="0" tIns="0" rIns="0" bIns="0" rtlCol="0"/>
          <a:lstStyle/>
          <a:p>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5662384" cy="3785652"/>
          </a:xfrm>
          <a:prstGeom prst="rect">
            <a:avLst/>
          </a:prstGeom>
          <a:noFill/>
        </p:spPr>
        <p:txBody>
          <a:bodyPr wrap="none" rtlCol="0">
            <a:spAutoFit/>
          </a:bodyPr>
          <a:lstStyle/>
          <a:p>
            <a:r>
              <a:rPr lang="tr-TR" sz="2000" dirty="0">
                <a:solidFill>
                  <a:srgbClr val="575757"/>
                </a:solidFill>
              </a:rPr>
              <a:t>Teknoloji bağımlılığı nedir?</a:t>
            </a:r>
          </a:p>
          <a:p>
            <a:r>
              <a:rPr lang="tr-TR" sz="2000" dirty="0">
                <a:solidFill>
                  <a:srgbClr val="575757"/>
                </a:solidFill>
              </a:rPr>
              <a:t>Belirtileri neler olabilir?</a:t>
            </a:r>
          </a:p>
          <a:p>
            <a:r>
              <a:rPr lang="tr-TR" sz="2000" dirty="0">
                <a:solidFill>
                  <a:srgbClr val="575757"/>
                </a:solidFill>
              </a:rPr>
              <a:t>Sebepler neler olabilir?</a:t>
            </a:r>
          </a:p>
          <a:p>
            <a:r>
              <a:rPr lang="tr-TR" sz="2000" dirty="0" smtClean="0">
                <a:solidFill>
                  <a:srgbClr val="575757"/>
                </a:solidFill>
              </a:rPr>
              <a:t>Kimler </a:t>
            </a:r>
            <a:r>
              <a:rPr lang="tr-TR" sz="2000" dirty="0">
                <a:solidFill>
                  <a:srgbClr val="575757"/>
                </a:solidFill>
              </a:rPr>
              <a:t>risk altında</a:t>
            </a:r>
            <a:r>
              <a:rPr lang="tr-TR" sz="2000" dirty="0" smtClean="0">
                <a:solidFill>
                  <a:srgbClr val="575757"/>
                </a:solidFill>
              </a:rPr>
              <a:t>?</a:t>
            </a:r>
          </a:p>
          <a:p>
            <a:r>
              <a:rPr lang="tr-TR" sz="2000" dirty="0">
                <a:solidFill>
                  <a:srgbClr val="575757"/>
                </a:solidFill>
              </a:rPr>
              <a:t>Adım adım teknoloji bağımlılığı</a:t>
            </a:r>
          </a:p>
          <a:p>
            <a:r>
              <a:rPr lang="tr-TR" sz="2000" dirty="0" smtClean="0">
                <a:solidFill>
                  <a:srgbClr val="575757"/>
                </a:solidFill>
              </a:rPr>
              <a:t>Teknolojiyi kullanma biçimleri</a:t>
            </a:r>
          </a:p>
          <a:p>
            <a:r>
              <a:rPr lang="tr-TR" sz="2000" dirty="0" smtClean="0">
                <a:solidFill>
                  <a:srgbClr val="575757"/>
                </a:solidFill>
              </a:rPr>
              <a:t>Teknolojik bağımlılıklar</a:t>
            </a:r>
            <a:endParaRPr lang="tr-TR" sz="2000" dirty="0">
              <a:solidFill>
                <a:srgbClr val="575757"/>
              </a:solidFill>
            </a:endParaRPr>
          </a:p>
          <a:p>
            <a:r>
              <a:rPr lang="tr-TR" sz="2000" dirty="0">
                <a:solidFill>
                  <a:srgbClr val="575757"/>
                </a:solidFill>
              </a:rPr>
              <a:t>Teknoloji kullanımını nasıl zararlı hale getiriyoruz?</a:t>
            </a:r>
          </a:p>
          <a:p>
            <a:r>
              <a:rPr lang="tr-TR" sz="2000" dirty="0">
                <a:solidFill>
                  <a:srgbClr val="575757"/>
                </a:solidFill>
              </a:rPr>
              <a:t>Kendimi nasıl koruyabilirim?</a:t>
            </a:r>
          </a:p>
          <a:p>
            <a:r>
              <a:rPr lang="tr-TR" sz="2000" dirty="0">
                <a:solidFill>
                  <a:srgbClr val="575757"/>
                </a:solidFill>
              </a:rPr>
              <a:t>Bağımlılık riskinden korunmak için neler yapabilirim?</a:t>
            </a:r>
          </a:p>
          <a:p>
            <a:r>
              <a:rPr lang="tr-TR" sz="2000" dirty="0">
                <a:solidFill>
                  <a:srgbClr val="575757"/>
                </a:solidFill>
              </a:rPr>
              <a:t>Çocuklarımızı nasıl koruyabiliriz?</a:t>
            </a:r>
          </a:p>
          <a:p>
            <a:r>
              <a:rPr lang="tr-TR" sz="2000" dirty="0">
                <a:solidFill>
                  <a:srgbClr val="575757"/>
                </a:solidFill>
              </a:rPr>
              <a:t>Çocuklar teknoloji başında ne kadar vakit geçirmeli?</a:t>
            </a: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B2B2B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B2B2B2"/>
                    </a:solidFill>
                  </a:rPr>
                  <a:t>02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3" name="Grup 2"/>
          <p:cNvGrpSpPr/>
          <p:nvPr/>
        </p:nvGrpSpPr>
        <p:grpSpPr>
          <a:xfrm>
            <a:off x="510103" y="1353176"/>
            <a:ext cx="203200" cy="3743160"/>
            <a:chOff x="510103" y="1353176"/>
            <a:chExt cx="203200" cy="3743160"/>
          </a:xfrm>
        </p:grpSpPr>
        <p:sp>
          <p:nvSpPr>
            <p:cNvPr id="2142" name="Line 116"/>
            <p:cNvSpPr>
              <a:spLocks noChangeShapeType="1"/>
            </p:cNvSpPr>
            <p:nvPr/>
          </p:nvSpPr>
          <p:spPr bwMode="auto">
            <a:xfrm>
              <a:off x="603057" y="1353176"/>
              <a:ext cx="0" cy="3743160"/>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10103" y="1421980"/>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10103"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10103"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10103"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10103"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10103"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10103"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10103"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10103" y="3849865"/>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10103" y="4148293"/>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4" name="Oval 120"/>
            <p:cNvSpPr>
              <a:spLocks noChangeArrowheads="1"/>
            </p:cNvSpPr>
            <p:nvPr/>
          </p:nvSpPr>
          <p:spPr bwMode="auto">
            <a:xfrm>
              <a:off x="510103" y="4460001"/>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5" name="Oval 120"/>
            <p:cNvSpPr>
              <a:spLocks noChangeArrowheads="1"/>
            </p:cNvSpPr>
            <p:nvPr/>
          </p:nvSpPr>
          <p:spPr bwMode="auto">
            <a:xfrm>
              <a:off x="510103" y="4771709"/>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0-#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42"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anim calcmode="lin" valueType="num">
                                      <p:cBhvr>
                                        <p:cTn id="32" dur="750" fill="hold"/>
                                        <p:tgtEl>
                                          <p:spTgt spid="3"/>
                                        </p:tgtEl>
                                        <p:attrNameLst>
                                          <p:attrName>ppt_x</p:attrName>
                                        </p:attrNameLst>
                                      </p:cBhvr>
                                      <p:tavLst>
                                        <p:tav tm="0">
                                          <p:val>
                                            <p:strVal val="#ppt_x"/>
                                          </p:val>
                                        </p:tav>
                                        <p:tav tm="100000">
                                          <p:val>
                                            <p:strVal val="#ppt_x"/>
                                          </p:val>
                                        </p:tav>
                                      </p:tavLst>
                                    </p:anim>
                                    <p:anim calcmode="lin" valueType="num">
                                      <p:cBhvr>
                                        <p:cTn id="33" dur="75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animBg="1"/>
      <p:bldP spid="14" grpId="0"/>
      <p:bldP spid="15" grpId="0" animBg="1"/>
      <p:bldP spid="16"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54790" cy="1015663"/>
          </a:xfrm>
          <a:prstGeom prst="rect">
            <a:avLst/>
          </a:prstGeom>
          <a:noFill/>
        </p:spPr>
        <p:txBody>
          <a:bodyPr wrap="none" rtlCol="0">
            <a:spAutoFit/>
          </a:bodyPr>
          <a:lstStyle/>
          <a:p>
            <a:r>
              <a:rPr lang="tr-TR" sz="6000" b="1" dirty="0"/>
              <a:t>Kötüye kullanma</a:t>
            </a:r>
          </a:p>
        </p:txBody>
      </p:sp>
      <p:grpSp>
        <p:nvGrpSpPr>
          <p:cNvPr id="29" name="Grup 28"/>
          <p:cNvGrpSpPr/>
          <p:nvPr/>
        </p:nvGrpSpPr>
        <p:grpSpPr>
          <a:xfrm>
            <a:off x="554927" y="2395308"/>
            <a:ext cx="6877719" cy="400110"/>
            <a:chOff x="554927" y="1881525"/>
            <a:chExt cx="6877719" cy="400110"/>
          </a:xfrm>
        </p:grpSpPr>
        <p:sp>
          <p:nvSpPr>
            <p:cNvPr id="30" name="Metin kutusu 29"/>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Fiziksel Gelişim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2" name="Dikdörtgen 1"/>
          <p:cNvSpPr/>
          <p:nvPr/>
        </p:nvSpPr>
        <p:spPr>
          <a:xfrm>
            <a:off x="356649" y="1513817"/>
            <a:ext cx="6035761" cy="646331"/>
          </a:xfrm>
          <a:prstGeom prst="rect">
            <a:avLst/>
          </a:prstGeom>
        </p:spPr>
        <p:txBody>
          <a:bodyPr wrap="square">
            <a:spAutoFit/>
          </a:bodyPr>
          <a:lstStyle/>
          <a:p>
            <a:r>
              <a:rPr lang="tr-TR" b="1" dirty="0">
                <a:solidFill>
                  <a:srgbClr val="575757"/>
                </a:solidFill>
              </a:rPr>
              <a:t>Kötüye kullanma aşağıdaki gelişim </a:t>
            </a:r>
          </a:p>
          <a:p>
            <a:r>
              <a:rPr lang="tr-TR" b="1" dirty="0">
                <a:solidFill>
                  <a:srgbClr val="575757"/>
                </a:solidFill>
              </a:rPr>
              <a:t>düzeylerini olumsuz etkiler:</a:t>
            </a:r>
          </a:p>
        </p:txBody>
      </p:sp>
      <p:grpSp>
        <p:nvGrpSpPr>
          <p:cNvPr id="32" name="Grup 31"/>
          <p:cNvGrpSpPr/>
          <p:nvPr/>
        </p:nvGrpSpPr>
        <p:grpSpPr>
          <a:xfrm>
            <a:off x="554927" y="2787716"/>
            <a:ext cx="6877719" cy="400110"/>
            <a:chOff x="554927" y="1881525"/>
            <a:chExt cx="6877719" cy="400110"/>
          </a:xfrm>
        </p:grpSpPr>
        <p:sp>
          <p:nvSpPr>
            <p:cNvPr id="33" name="Metin kutusu 32"/>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Psikolojik Gelişim</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grpSp>
        <p:nvGrpSpPr>
          <p:cNvPr id="35" name="Grup 34"/>
          <p:cNvGrpSpPr/>
          <p:nvPr/>
        </p:nvGrpSpPr>
        <p:grpSpPr>
          <a:xfrm>
            <a:off x="554927" y="3187826"/>
            <a:ext cx="6877719" cy="400110"/>
            <a:chOff x="554927" y="1881525"/>
            <a:chExt cx="6877719" cy="400110"/>
          </a:xfrm>
        </p:grpSpPr>
        <p:sp>
          <p:nvSpPr>
            <p:cNvPr id="36" name="Metin kutusu 35"/>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Sosyal Gelişim</a:t>
              </a:r>
            </a:p>
          </p:txBody>
        </p:sp>
        <p:pic>
          <p:nvPicPr>
            <p:cNvPr id="37" name="Resim 36"/>
            <p:cNvPicPr>
              <a:picLocks noChangeAspect="1"/>
            </p:cNvPicPr>
            <p:nvPr/>
          </p:nvPicPr>
          <p:blipFill>
            <a:blip r:embed="rId4"/>
            <a:stretch>
              <a:fillRect/>
            </a:stretch>
          </p:blipFill>
          <p:spPr>
            <a:xfrm>
              <a:off x="554927" y="1991580"/>
              <a:ext cx="191250" cy="180000"/>
            </a:xfrm>
            <a:prstGeom prst="rect">
              <a:avLst/>
            </a:prstGeom>
          </p:spPr>
        </p:pic>
      </p:grpSp>
      <p:grpSp>
        <p:nvGrpSpPr>
          <p:cNvPr id="38" name="Grup 37"/>
          <p:cNvGrpSpPr/>
          <p:nvPr/>
        </p:nvGrpSpPr>
        <p:grpSpPr>
          <a:xfrm>
            <a:off x="554927" y="3576932"/>
            <a:ext cx="6877719" cy="400110"/>
            <a:chOff x="554927" y="1881525"/>
            <a:chExt cx="6877719" cy="400110"/>
          </a:xfrm>
        </p:grpSpPr>
        <p:sp>
          <p:nvSpPr>
            <p:cNvPr id="39" name="Metin kutusu 3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Zihinsel Gelişim</a:t>
              </a:r>
            </a:p>
          </p:txBody>
        </p:sp>
        <p:pic>
          <p:nvPicPr>
            <p:cNvPr id="40" name="Resim 39"/>
            <p:cNvPicPr>
              <a:picLocks noChangeAspect="1"/>
            </p:cNvPicPr>
            <p:nvPr/>
          </p:nvPicPr>
          <p:blipFill>
            <a:blip r:embed="rId4"/>
            <a:stretch>
              <a:fillRect/>
            </a:stretch>
          </p:blipFill>
          <p:spPr>
            <a:xfrm>
              <a:off x="554927" y="1991580"/>
              <a:ext cx="191250" cy="180000"/>
            </a:xfrm>
            <a:prstGeom prst="rect">
              <a:avLst/>
            </a:prstGeom>
          </p:spPr>
        </p:pic>
      </p:grpSp>
      <p:grpSp>
        <p:nvGrpSpPr>
          <p:cNvPr id="41" name="Grup 40"/>
          <p:cNvGrpSpPr/>
          <p:nvPr/>
        </p:nvGrpSpPr>
        <p:grpSpPr>
          <a:xfrm>
            <a:off x="554927" y="3977365"/>
            <a:ext cx="6877719" cy="400110"/>
            <a:chOff x="554927" y="1881525"/>
            <a:chExt cx="6877719" cy="400110"/>
          </a:xfrm>
        </p:grpSpPr>
        <p:sp>
          <p:nvSpPr>
            <p:cNvPr id="42" name="Metin kutusu 41"/>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Manevi Gelişim</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r="-1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6042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50"/>
                                        <p:tgtEl>
                                          <p:spTgt spid="3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50"/>
                                        <p:tgtEl>
                                          <p:spTgt spid="38"/>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50"/>
                                        <p:tgtEl>
                                          <p:spTgt spid="41"/>
                                        </p:tgtEl>
                                      </p:cBhvr>
                                    </p:animEffect>
                                  </p:childTnLst>
                                </p:cTn>
                              </p:par>
                            </p:childTnLst>
                          </p:cTn>
                        </p:par>
                        <p:par>
                          <p:cTn id="53" fill="hold">
                            <p:stCondLst>
                              <p:cond delay="2750"/>
                            </p:stCondLst>
                            <p:childTnLst>
                              <p:par>
                                <p:cTn id="54" presetID="2" presetClass="entr" presetSubtype="2"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250" fill="hold"/>
                                        <p:tgtEl>
                                          <p:spTgt spid="43"/>
                                        </p:tgtEl>
                                        <p:attrNameLst>
                                          <p:attrName>ppt_x</p:attrName>
                                        </p:attrNameLst>
                                      </p:cBhvr>
                                      <p:tavLst>
                                        <p:tav tm="0">
                                          <p:val>
                                            <p:strVal val="1+#ppt_w/2"/>
                                          </p:val>
                                        </p:tav>
                                        <p:tav tm="100000">
                                          <p:val>
                                            <p:strVal val="#ppt_x"/>
                                          </p:val>
                                        </p:tav>
                                      </p:tavLst>
                                    </p:anim>
                                    <p:anim calcmode="lin" valueType="num">
                                      <p:cBhvr additive="base">
                                        <p:cTn id="5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6018" cy="1015663"/>
          </a:xfrm>
          <a:prstGeom prst="rect">
            <a:avLst/>
          </a:prstGeom>
          <a:noFill/>
        </p:spPr>
        <p:txBody>
          <a:bodyPr wrap="none" rtlCol="0">
            <a:spAutoFit/>
          </a:bodyPr>
          <a:lstStyle/>
          <a:p>
            <a:r>
              <a:rPr lang="tr-TR" sz="6000" b="1" dirty="0"/>
              <a:t>Fiziksel gelişim</a:t>
            </a:r>
          </a:p>
        </p:txBody>
      </p:sp>
      <p:sp>
        <p:nvSpPr>
          <p:cNvPr id="2" name="Dikdörtgen 1"/>
          <p:cNvSpPr/>
          <p:nvPr/>
        </p:nvSpPr>
        <p:spPr>
          <a:xfrm>
            <a:off x="356649" y="1513817"/>
            <a:ext cx="6035761" cy="1200329"/>
          </a:xfrm>
          <a:prstGeom prst="rect">
            <a:avLst/>
          </a:prstGeom>
        </p:spPr>
        <p:txBody>
          <a:bodyPr wrap="square">
            <a:spAutoFit/>
          </a:bodyPr>
          <a:lstStyle/>
          <a:p>
            <a:r>
              <a:rPr lang="tr-TR" b="1" dirty="0">
                <a:solidFill>
                  <a:srgbClr val="E61F4F"/>
                </a:solidFill>
              </a:rPr>
              <a:t>Uyku düzeni bozulabilir.</a:t>
            </a:r>
          </a:p>
          <a:p>
            <a:r>
              <a:rPr lang="tr-TR" dirty="0">
                <a:solidFill>
                  <a:srgbClr val="575757"/>
                </a:solidFill>
              </a:rPr>
              <a:t>Gençler daha fazla televizyon seyredebilmek, daha fazla internete girebilmek, daha fazla dijital oyun oynayabilmek ya da arkadaşlarıyla mesajlaşabilmek için daha az uyumaktadırlar.</a:t>
            </a:r>
          </a:p>
        </p:txBody>
      </p:sp>
      <p:grpSp>
        <p:nvGrpSpPr>
          <p:cNvPr id="38" name="Grup 37"/>
          <p:cNvGrpSpPr/>
          <p:nvPr/>
        </p:nvGrpSpPr>
        <p:grpSpPr>
          <a:xfrm>
            <a:off x="554927" y="3665114"/>
            <a:ext cx="6877719" cy="400110"/>
            <a:chOff x="554927" y="1881525"/>
            <a:chExt cx="6877719" cy="400110"/>
          </a:xfrm>
        </p:grpSpPr>
        <p:sp>
          <p:nvSpPr>
            <p:cNvPr id="39" name="Metin kutusu 3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Saldırganlık seviyesi ve </a:t>
              </a:r>
              <a:r>
                <a:rPr lang="tr-TR" sz="2000" dirty="0" err="1">
                  <a:solidFill>
                    <a:srgbClr val="575757"/>
                  </a:solidFill>
                </a:rPr>
                <a:t>dürtüsel</a:t>
              </a:r>
              <a:r>
                <a:rPr lang="tr-TR" sz="2000" dirty="0">
                  <a:solidFill>
                    <a:srgbClr val="575757"/>
                  </a:solidFill>
                </a:rPr>
                <a:t> davranışları artar, </a:t>
              </a:r>
            </a:p>
          </p:txBody>
        </p:sp>
        <p:pic>
          <p:nvPicPr>
            <p:cNvPr id="40" name="Resim 39"/>
            <p:cNvPicPr>
              <a:picLocks noChangeAspect="1"/>
            </p:cNvPicPr>
            <p:nvPr/>
          </p:nvPicPr>
          <p:blipFill>
            <a:blip r:embed="rId4"/>
            <a:stretch>
              <a:fillRect/>
            </a:stretch>
          </p:blipFill>
          <p:spPr>
            <a:xfrm>
              <a:off x="554927" y="1991580"/>
              <a:ext cx="191250" cy="180000"/>
            </a:xfrm>
            <a:prstGeom prst="rect">
              <a:avLst/>
            </a:prstGeom>
          </p:spPr>
        </p:pic>
      </p:grpSp>
      <p:grpSp>
        <p:nvGrpSpPr>
          <p:cNvPr id="41" name="Grup 40"/>
          <p:cNvGrpSpPr/>
          <p:nvPr/>
        </p:nvGrpSpPr>
        <p:grpSpPr>
          <a:xfrm>
            <a:off x="554927" y="4065547"/>
            <a:ext cx="6877719" cy="707886"/>
            <a:chOff x="554927" y="1881525"/>
            <a:chExt cx="6877719" cy="707886"/>
          </a:xfrm>
        </p:grpSpPr>
        <p:sp>
          <p:nvSpPr>
            <p:cNvPr id="42" name="Metin kutusu 41"/>
            <p:cNvSpPr txBox="1"/>
            <p:nvPr/>
          </p:nvSpPr>
          <p:spPr>
            <a:xfrm>
              <a:off x="746176" y="1881525"/>
              <a:ext cx="6686470" cy="707886"/>
            </a:xfrm>
            <a:prstGeom prst="rect">
              <a:avLst/>
            </a:prstGeom>
            <a:noFill/>
          </p:spPr>
          <p:txBody>
            <a:bodyPr wrap="square" rtlCol="0">
              <a:spAutoFit/>
            </a:bodyPr>
            <a:lstStyle/>
            <a:p>
              <a:r>
                <a:rPr lang="tr-TR" sz="2000" dirty="0">
                  <a:solidFill>
                    <a:srgbClr val="575757"/>
                  </a:solidFill>
                </a:rPr>
                <a:t>Dikkat eksikliği artar ve böylece öğrenme süreci</a:t>
              </a:r>
            </a:p>
            <a:p>
              <a:r>
                <a:rPr lang="tr-TR" sz="2000" dirty="0">
                  <a:solidFill>
                    <a:srgbClr val="575757"/>
                  </a:solidFill>
                </a:rPr>
                <a:t>olumsuz etkilenir.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42"/>
          <p:cNvSpPr/>
          <p:nvPr/>
        </p:nvSpPr>
        <p:spPr>
          <a:xfrm>
            <a:off x="356649" y="2848418"/>
            <a:ext cx="6035761" cy="646331"/>
          </a:xfrm>
          <a:prstGeom prst="rect">
            <a:avLst/>
          </a:prstGeom>
        </p:spPr>
        <p:txBody>
          <a:bodyPr wrap="square">
            <a:spAutoFit/>
          </a:bodyPr>
          <a:lstStyle/>
          <a:p>
            <a:r>
              <a:rPr lang="tr-TR" dirty="0">
                <a:solidFill>
                  <a:srgbClr val="575757"/>
                </a:solidFill>
              </a:rPr>
              <a:t>Uyku düzeni bozulduğunda ve ihtiyaç duyulan 6-8 saat arası uyku alınmadığında kişinin;</a:t>
            </a:r>
          </a:p>
        </p:txBody>
      </p:sp>
      <p:pic>
        <p:nvPicPr>
          <p:cNvPr id="3" name="Resim 2"/>
          <p:cNvPicPr>
            <a:picLocks noChangeAspect="1"/>
          </p:cNvPicPr>
          <p:nvPr/>
        </p:nvPicPr>
        <p:blipFill>
          <a:blip r:embed="rId5"/>
          <a:stretch>
            <a:fillRect/>
          </a:stretch>
        </p:blipFill>
        <p:spPr>
          <a:xfrm>
            <a:off x="8129348" y="1499625"/>
            <a:ext cx="3870000" cy="3858750"/>
          </a:xfrm>
          <a:prstGeom prst="rect">
            <a:avLst/>
          </a:prstGeom>
        </p:spPr>
      </p:pic>
    </p:spTree>
    <p:extLst>
      <p:ext uri="{BB962C8B-B14F-4D97-AF65-F5344CB8AC3E}">
        <p14:creationId xmlns:p14="http://schemas.microsoft.com/office/powerpoint/2010/main" val="31719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250"/>
                                        <p:tgtEl>
                                          <p:spTgt spid="38"/>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250"/>
                                        <p:tgtEl>
                                          <p:spTgt spid="41"/>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6018" cy="1015663"/>
          </a:xfrm>
          <a:prstGeom prst="rect">
            <a:avLst/>
          </a:prstGeom>
          <a:noFill/>
        </p:spPr>
        <p:txBody>
          <a:bodyPr wrap="none" rtlCol="0">
            <a:spAutoFit/>
          </a:bodyPr>
          <a:lstStyle/>
          <a:p>
            <a:r>
              <a:rPr lang="tr-TR" sz="6000" b="1" dirty="0"/>
              <a:t>Fiziksel gelişim</a:t>
            </a:r>
          </a:p>
        </p:txBody>
      </p:sp>
      <p:sp>
        <p:nvSpPr>
          <p:cNvPr id="2" name="Dikdörtgen 1"/>
          <p:cNvSpPr/>
          <p:nvPr/>
        </p:nvSpPr>
        <p:spPr>
          <a:xfrm>
            <a:off x="356649" y="1513817"/>
            <a:ext cx="6035761" cy="2031325"/>
          </a:xfrm>
          <a:prstGeom prst="rect">
            <a:avLst/>
          </a:prstGeom>
        </p:spPr>
        <p:txBody>
          <a:bodyPr wrap="square">
            <a:spAutoFit/>
          </a:bodyPr>
          <a:lstStyle/>
          <a:p>
            <a:r>
              <a:rPr lang="tr-TR" b="1" dirty="0">
                <a:solidFill>
                  <a:srgbClr val="E61F4F"/>
                </a:solidFill>
              </a:rPr>
              <a:t>Beslenme sorunları oluşabilir.</a:t>
            </a:r>
          </a:p>
          <a:p>
            <a:r>
              <a:rPr lang="tr-TR" dirty="0">
                <a:solidFill>
                  <a:srgbClr val="575757"/>
                </a:solidFill>
              </a:rPr>
              <a:t>Teknolojiye bağımlı yaşayan kişilerde zamandan kazanmak için şekerli gıdalar (abur cubur vs.) ve </a:t>
            </a:r>
            <a:r>
              <a:rPr lang="tr-TR" dirty="0" err="1">
                <a:solidFill>
                  <a:srgbClr val="575757"/>
                </a:solidFill>
              </a:rPr>
              <a:t>fast</a:t>
            </a:r>
            <a:r>
              <a:rPr lang="tr-TR" dirty="0">
                <a:solidFill>
                  <a:srgbClr val="575757"/>
                </a:solidFill>
              </a:rPr>
              <a:t> </a:t>
            </a:r>
            <a:r>
              <a:rPr lang="tr-TR" dirty="0" err="1">
                <a:solidFill>
                  <a:srgbClr val="575757"/>
                </a:solidFill>
              </a:rPr>
              <a:t>food</a:t>
            </a:r>
            <a:r>
              <a:rPr lang="tr-TR" dirty="0">
                <a:solidFill>
                  <a:srgbClr val="575757"/>
                </a:solidFill>
              </a:rPr>
              <a:t> tüketimi çok fazladır. Bu durum dengesiz ve sağlıksız beslenmeye ve kişinin aşırı kilo almasına neden olur. Ayrıca şeker vücutta bağımlılık oluşturan bir maddedir ve vücuda ihtiyaçtan fazla enerji verir. Bu enerji atılmadığında </a:t>
            </a:r>
            <a:r>
              <a:rPr lang="tr-TR" dirty="0" err="1">
                <a:solidFill>
                  <a:srgbClr val="575757"/>
                </a:solidFill>
              </a:rPr>
              <a:t>dürtüselliği</a:t>
            </a:r>
            <a:r>
              <a:rPr lang="tr-TR" dirty="0">
                <a:solidFill>
                  <a:srgbClr val="575757"/>
                </a:solidFill>
              </a:rPr>
              <a:t> arttırır.</a:t>
            </a:r>
          </a:p>
        </p:txBody>
      </p:sp>
      <p:pic>
        <p:nvPicPr>
          <p:cNvPr id="3" name="Resim 2"/>
          <p:cNvPicPr>
            <a:picLocks noChangeAspect="1"/>
          </p:cNvPicPr>
          <p:nvPr/>
        </p:nvPicPr>
        <p:blipFill>
          <a:blip r:embed="rId4"/>
          <a:stretch>
            <a:fillRect/>
          </a:stretch>
        </p:blipFill>
        <p:spPr>
          <a:xfrm>
            <a:off x="8132611" y="1499625"/>
            <a:ext cx="3858750" cy="3858750"/>
          </a:xfrm>
          <a:prstGeom prst="rect">
            <a:avLst/>
          </a:prstGeom>
        </p:spPr>
      </p:pic>
    </p:spTree>
    <p:extLst>
      <p:ext uri="{BB962C8B-B14F-4D97-AF65-F5344CB8AC3E}">
        <p14:creationId xmlns:p14="http://schemas.microsoft.com/office/powerpoint/2010/main" val="33731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886018" cy="1015663"/>
          </a:xfrm>
          <a:prstGeom prst="rect">
            <a:avLst/>
          </a:prstGeom>
          <a:noFill/>
        </p:spPr>
        <p:txBody>
          <a:bodyPr wrap="none" rtlCol="0">
            <a:spAutoFit/>
          </a:bodyPr>
          <a:lstStyle/>
          <a:p>
            <a:r>
              <a:rPr lang="tr-TR" sz="6000" b="1" dirty="0"/>
              <a:t>Fiziksel gelişim</a:t>
            </a:r>
          </a:p>
        </p:txBody>
      </p:sp>
      <p:sp>
        <p:nvSpPr>
          <p:cNvPr id="2" name="Dikdörtgen 1"/>
          <p:cNvSpPr/>
          <p:nvPr/>
        </p:nvSpPr>
        <p:spPr>
          <a:xfrm>
            <a:off x="356649" y="1513817"/>
            <a:ext cx="6035761" cy="1477328"/>
          </a:xfrm>
          <a:prstGeom prst="rect">
            <a:avLst/>
          </a:prstGeom>
        </p:spPr>
        <p:txBody>
          <a:bodyPr wrap="square">
            <a:spAutoFit/>
          </a:bodyPr>
          <a:lstStyle/>
          <a:p>
            <a:r>
              <a:rPr lang="tr-TR" b="1" dirty="0">
                <a:solidFill>
                  <a:srgbClr val="E61F4F"/>
                </a:solidFill>
              </a:rPr>
              <a:t>Hareketsiz yaşam, </a:t>
            </a:r>
            <a:r>
              <a:rPr lang="tr-TR" dirty="0">
                <a:solidFill>
                  <a:srgbClr val="575757"/>
                </a:solidFill>
              </a:rPr>
              <a:t>hem sağlık için zararlı hem de</a:t>
            </a:r>
          </a:p>
          <a:p>
            <a:r>
              <a:rPr lang="tr-TR" dirty="0">
                <a:solidFill>
                  <a:srgbClr val="575757"/>
                </a:solidFill>
              </a:rPr>
              <a:t>zihinsel, psikolojik açıdan da zararları vardır.</a:t>
            </a:r>
          </a:p>
          <a:p>
            <a:r>
              <a:rPr lang="tr-TR" dirty="0">
                <a:solidFill>
                  <a:srgbClr val="575757"/>
                </a:solidFill>
              </a:rPr>
              <a:t>Var olan enerji spor ile faydalı bir şekilde</a:t>
            </a:r>
          </a:p>
          <a:p>
            <a:r>
              <a:rPr lang="tr-TR" dirty="0">
                <a:solidFill>
                  <a:srgbClr val="575757"/>
                </a:solidFill>
              </a:rPr>
              <a:t>atılmazsa kişi sakin kalamayabilir,</a:t>
            </a:r>
          </a:p>
          <a:p>
            <a:r>
              <a:rPr lang="tr-TR" dirty="0">
                <a:solidFill>
                  <a:srgbClr val="575757"/>
                </a:solidFill>
              </a:rPr>
              <a:t>dikkatini yoğunlaştıramayabilir.</a:t>
            </a:r>
          </a:p>
        </p:txBody>
      </p:sp>
      <p:pic>
        <p:nvPicPr>
          <p:cNvPr id="3" name="Resim 2"/>
          <p:cNvPicPr>
            <a:picLocks noChangeAspect="1"/>
          </p:cNvPicPr>
          <p:nvPr/>
        </p:nvPicPr>
        <p:blipFill>
          <a:blip r:embed="rId4"/>
          <a:stretch>
            <a:fillRect/>
          </a:stretch>
        </p:blipFill>
        <p:spPr>
          <a:xfrm>
            <a:off x="8132611" y="1499625"/>
            <a:ext cx="3858750" cy="3858750"/>
          </a:xfrm>
          <a:prstGeom prst="rect">
            <a:avLst/>
          </a:prstGeom>
        </p:spPr>
      </p:pic>
    </p:spTree>
    <p:extLst>
      <p:ext uri="{BB962C8B-B14F-4D97-AF65-F5344CB8AC3E}">
        <p14:creationId xmlns:p14="http://schemas.microsoft.com/office/powerpoint/2010/main" val="223014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750677" cy="1015663"/>
          </a:xfrm>
          <a:prstGeom prst="rect">
            <a:avLst/>
          </a:prstGeom>
          <a:noFill/>
        </p:spPr>
        <p:txBody>
          <a:bodyPr wrap="none" rtlCol="0">
            <a:spAutoFit/>
          </a:bodyPr>
          <a:lstStyle/>
          <a:p>
            <a:r>
              <a:rPr lang="tr-TR" sz="6000" b="1" dirty="0"/>
              <a:t>Psikolojik gelişim</a:t>
            </a:r>
          </a:p>
        </p:txBody>
      </p:sp>
      <p:grpSp>
        <p:nvGrpSpPr>
          <p:cNvPr id="14" name="Grup 13"/>
          <p:cNvGrpSpPr/>
          <p:nvPr/>
        </p:nvGrpSpPr>
        <p:grpSpPr>
          <a:xfrm>
            <a:off x="554927" y="1490198"/>
            <a:ext cx="6877719" cy="1323439"/>
            <a:chOff x="554927" y="1881525"/>
            <a:chExt cx="6877719" cy="1323439"/>
          </a:xfrm>
        </p:grpSpPr>
        <p:sp>
          <p:nvSpPr>
            <p:cNvPr id="16" name="Metin kutusu 15"/>
            <p:cNvSpPr txBox="1"/>
            <p:nvPr/>
          </p:nvSpPr>
          <p:spPr>
            <a:xfrm>
              <a:off x="746176" y="1881525"/>
              <a:ext cx="6686470" cy="1323439"/>
            </a:xfrm>
            <a:prstGeom prst="rect">
              <a:avLst/>
            </a:prstGeom>
            <a:noFill/>
          </p:spPr>
          <p:txBody>
            <a:bodyPr wrap="square" rtlCol="0">
              <a:spAutoFit/>
            </a:bodyPr>
            <a:lstStyle/>
            <a:p>
              <a:r>
                <a:rPr lang="tr-TR" sz="2000" dirty="0">
                  <a:solidFill>
                    <a:srgbClr val="575757"/>
                  </a:solidFill>
                </a:rPr>
                <a:t>Psikolojik gelişimde bireyin kendini ilgileri, yetenekleri ve kabiliyetleri doğrultusunda tanıması, artılarının eksilerinin farkında olması, eksik yönlerini geliştirmesi ve kendisiyle barışık olması beklenir.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18" name="Grup 17"/>
          <p:cNvGrpSpPr/>
          <p:nvPr/>
        </p:nvGrpSpPr>
        <p:grpSpPr>
          <a:xfrm>
            <a:off x="528001" y="2817624"/>
            <a:ext cx="6877719" cy="1015663"/>
            <a:chOff x="554927" y="1881525"/>
            <a:chExt cx="6877719" cy="1015663"/>
          </a:xfrm>
        </p:grpSpPr>
        <p:sp>
          <p:nvSpPr>
            <p:cNvPr id="19" name="Metin kutusu 18"/>
            <p:cNvSpPr txBox="1"/>
            <p:nvPr/>
          </p:nvSpPr>
          <p:spPr>
            <a:xfrm>
              <a:off x="746176" y="1881525"/>
              <a:ext cx="6686470" cy="1015663"/>
            </a:xfrm>
            <a:prstGeom prst="rect">
              <a:avLst/>
            </a:prstGeom>
            <a:noFill/>
          </p:spPr>
          <p:txBody>
            <a:bodyPr wrap="square" rtlCol="0">
              <a:spAutoFit/>
            </a:bodyPr>
            <a:lstStyle/>
            <a:p>
              <a:r>
                <a:rPr lang="tr-TR" sz="2000" dirty="0">
                  <a:solidFill>
                    <a:srgbClr val="575757"/>
                  </a:solidFill>
                </a:rPr>
                <a:t>Teknolojinin amaçsız ve sınırsız kullanımıyla birey kendine psikolojik gelişim için gerekli olan bu soruları soramayabilir, </a:t>
              </a:r>
            </a:p>
            <a:p>
              <a:r>
                <a:rPr lang="tr-TR" sz="2000" dirty="0">
                  <a:solidFill>
                    <a:srgbClr val="575757"/>
                  </a:solidFill>
                </a:rPr>
                <a:t>bu zamanı bulamayabilir ve bu ihtiyacı hissetmeyebilir.</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1" name="Grup 20"/>
          <p:cNvGrpSpPr/>
          <p:nvPr/>
        </p:nvGrpSpPr>
        <p:grpSpPr>
          <a:xfrm>
            <a:off x="552724" y="3907341"/>
            <a:ext cx="6877719" cy="1015663"/>
            <a:chOff x="554927" y="1881525"/>
            <a:chExt cx="6877719" cy="1015663"/>
          </a:xfrm>
        </p:grpSpPr>
        <p:sp>
          <p:nvSpPr>
            <p:cNvPr id="22" name="Metin kutusu 21"/>
            <p:cNvSpPr txBox="1"/>
            <p:nvPr/>
          </p:nvSpPr>
          <p:spPr>
            <a:xfrm>
              <a:off x="746176" y="1881525"/>
              <a:ext cx="6686470" cy="1015663"/>
            </a:xfrm>
            <a:prstGeom prst="rect">
              <a:avLst/>
            </a:prstGeom>
            <a:noFill/>
          </p:spPr>
          <p:txBody>
            <a:bodyPr wrap="square" rtlCol="0">
              <a:spAutoFit/>
            </a:bodyPr>
            <a:lstStyle/>
            <a:p>
              <a:r>
                <a:rPr lang="tr-TR" sz="2000" dirty="0">
                  <a:solidFill>
                    <a:srgbClr val="575757"/>
                  </a:solidFill>
                </a:rPr>
                <a:t>Bunlar olmadan da duygularını yönetebilmesi, iradesini güçlendirip kendine söz geçirebilmesi, bir hedefe odaklanıp peşinden gidebilmesi çok zor olur hatta hiç mümkün olmaz.</a:t>
              </a:r>
            </a:p>
          </p:txBody>
        </p:sp>
        <p:pic>
          <p:nvPicPr>
            <p:cNvPr id="23" name="Resim 22"/>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8132763" y="1500188"/>
            <a:ext cx="3862387" cy="3860800"/>
            <a:chOff x="8132763" y="1500188"/>
            <a:chExt cx="3862387" cy="3860800"/>
          </a:xfrm>
        </p:grpSpPr>
        <p:sp>
          <p:nvSpPr>
            <p:cNvPr id="9" name="Oval 5"/>
            <p:cNvSpPr>
              <a:spLocks noChangeArrowheads="1"/>
            </p:cNvSpPr>
            <p:nvPr/>
          </p:nvSpPr>
          <p:spPr bwMode="auto">
            <a:xfrm>
              <a:off x="8132763" y="1500188"/>
              <a:ext cx="3862387" cy="38608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0" name="Oval 6"/>
            <p:cNvSpPr>
              <a:spLocks noChangeArrowheads="1"/>
            </p:cNvSpPr>
            <p:nvPr/>
          </p:nvSpPr>
          <p:spPr bwMode="auto">
            <a:xfrm>
              <a:off x="8396288" y="1763713"/>
              <a:ext cx="3340100" cy="3338513"/>
            </a:xfrm>
            <a:prstGeom prst="ellipse">
              <a:avLst/>
            </a:prstGeom>
            <a:solidFill>
              <a:srgbClr val="E6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 name="Dikdörtgen 5"/>
            <p:cNvSpPr/>
            <p:nvPr/>
          </p:nvSpPr>
          <p:spPr>
            <a:xfrm>
              <a:off x="9200064" y="2551837"/>
              <a:ext cx="1724611" cy="1754326"/>
            </a:xfrm>
            <a:prstGeom prst="rect">
              <a:avLst/>
            </a:prstGeom>
            <a:noFill/>
          </p:spPr>
          <p:txBody>
            <a:bodyPr wrap="square">
              <a:spAutoFit/>
            </a:bodyPr>
            <a:lstStyle/>
            <a:p>
              <a:pPr algn="ctr"/>
              <a:r>
                <a:rPr lang="tr-TR" b="1" i="1" dirty="0">
                  <a:solidFill>
                    <a:schemeClr val="bg1"/>
                  </a:solidFill>
                </a:rPr>
                <a:t>Ben kimim?</a:t>
              </a:r>
            </a:p>
            <a:p>
              <a:pPr algn="ctr"/>
              <a:r>
                <a:rPr lang="tr-TR" i="1" dirty="0">
                  <a:solidFill>
                    <a:schemeClr val="bg1"/>
                  </a:solidFill>
                </a:rPr>
                <a:t>Bilmek </a:t>
              </a:r>
            </a:p>
            <a:p>
              <a:pPr algn="ctr"/>
              <a:r>
                <a:rPr lang="tr-TR" i="1" dirty="0">
                  <a:solidFill>
                    <a:schemeClr val="bg1"/>
                  </a:solidFill>
                </a:rPr>
                <a:t>Kabul Etmek</a:t>
              </a:r>
            </a:p>
            <a:p>
              <a:pPr algn="ctr"/>
              <a:r>
                <a:rPr lang="tr-TR" i="1" dirty="0">
                  <a:solidFill>
                    <a:schemeClr val="bg1"/>
                  </a:solidFill>
                </a:rPr>
                <a:t>Uyum Sağlamak</a:t>
              </a:r>
            </a:p>
            <a:p>
              <a:pPr algn="ctr"/>
              <a:r>
                <a:rPr lang="tr-TR" i="1" dirty="0">
                  <a:solidFill>
                    <a:schemeClr val="bg1"/>
                  </a:solidFill>
                </a:rPr>
                <a:t>Artılarım</a:t>
              </a:r>
            </a:p>
            <a:p>
              <a:pPr algn="ctr"/>
              <a:r>
                <a:rPr lang="tr-TR" i="1" dirty="0">
                  <a:solidFill>
                    <a:schemeClr val="bg1"/>
                  </a:solidFill>
                </a:rPr>
                <a:t>Eksilerim</a:t>
              </a:r>
            </a:p>
          </p:txBody>
        </p:sp>
      </p:grpSp>
    </p:spTree>
    <p:extLst>
      <p:ext uri="{BB962C8B-B14F-4D97-AF65-F5344CB8AC3E}">
        <p14:creationId xmlns:p14="http://schemas.microsoft.com/office/powerpoint/2010/main" val="264724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50"/>
                                        <p:tgtEl>
                                          <p:spTgt spid="2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750677" cy="1015663"/>
          </a:xfrm>
          <a:prstGeom prst="rect">
            <a:avLst/>
          </a:prstGeom>
          <a:noFill/>
        </p:spPr>
        <p:txBody>
          <a:bodyPr wrap="none" rtlCol="0">
            <a:spAutoFit/>
          </a:bodyPr>
          <a:lstStyle/>
          <a:p>
            <a:r>
              <a:rPr lang="tr-TR" sz="6000" b="1" dirty="0"/>
              <a:t>Psikolojik gelişim</a:t>
            </a:r>
          </a:p>
        </p:txBody>
      </p:sp>
      <p:grpSp>
        <p:nvGrpSpPr>
          <p:cNvPr id="18" name="Grup 17"/>
          <p:cNvGrpSpPr/>
          <p:nvPr/>
        </p:nvGrpSpPr>
        <p:grpSpPr>
          <a:xfrm>
            <a:off x="528001" y="2642838"/>
            <a:ext cx="6877719" cy="707886"/>
            <a:chOff x="554927" y="1881525"/>
            <a:chExt cx="6877719" cy="707886"/>
          </a:xfrm>
        </p:grpSpPr>
        <p:sp>
          <p:nvSpPr>
            <p:cNvPr id="19" name="Metin kutusu 18"/>
            <p:cNvSpPr txBox="1"/>
            <p:nvPr/>
          </p:nvSpPr>
          <p:spPr>
            <a:xfrm>
              <a:off x="746176" y="1881525"/>
              <a:ext cx="6686470" cy="707886"/>
            </a:xfrm>
            <a:prstGeom prst="rect">
              <a:avLst/>
            </a:prstGeom>
            <a:noFill/>
          </p:spPr>
          <p:txBody>
            <a:bodyPr wrap="square" rtlCol="0">
              <a:spAutoFit/>
            </a:bodyPr>
            <a:lstStyle/>
            <a:p>
              <a:r>
                <a:rPr lang="tr-TR" sz="2000" b="1" dirty="0">
                  <a:solidFill>
                    <a:srgbClr val="575757"/>
                  </a:solidFill>
                </a:rPr>
                <a:t>İrade: </a:t>
              </a:r>
              <a:r>
                <a:rPr lang="tr-TR" sz="2000" dirty="0">
                  <a:solidFill>
                    <a:srgbClr val="575757"/>
                  </a:solidFill>
                </a:rPr>
                <a:t>İnsanın kendine söz geçirebilmesidir. Teknolojik aletler, kişinin iradesini yavaş yavaş ele geçirir.</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1" name="Grup 20"/>
          <p:cNvGrpSpPr/>
          <p:nvPr/>
        </p:nvGrpSpPr>
        <p:grpSpPr>
          <a:xfrm>
            <a:off x="552724" y="3555635"/>
            <a:ext cx="6877719" cy="1323439"/>
            <a:chOff x="554927" y="1881525"/>
            <a:chExt cx="6877719" cy="1323439"/>
          </a:xfrm>
        </p:grpSpPr>
        <p:sp>
          <p:nvSpPr>
            <p:cNvPr id="22" name="Metin kutusu 21"/>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Kahraman: </a:t>
              </a:r>
              <a:r>
                <a:rPr lang="tr-TR" sz="2000" dirty="0">
                  <a:solidFill>
                    <a:srgbClr val="575757"/>
                  </a:solidFill>
                </a:rPr>
                <a:t>Örnek alınacak kişi ve karakterlerdir. İnternet ortamında ve oyunlardaki kahraman özellikli modeller, olumsuz özellikleri olan modellerdir. Sağlıklı kahraman rol modelleri internet ortamında yok denecek kadar azdır.</a:t>
              </a:r>
            </a:p>
          </p:txBody>
        </p:sp>
        <p:pic>
          <p:nvPicPr>
            <p:cNvPr id="23" name="Resim 22"/>
            <p:cNvPicPr>
              <a:picLocks noChangeAspect="1"/>
            </p:cNvPicPr>
            <p:nvPr/>
          </p:nvPicPr>
          <p:blipFill>
            <a:blip r:embed="rId4"/>
            <a:stretch>
              <a:fillRect/>
            </a:stretch>
          </p:blipFill>
          <p:spPr>
            <a:xfrm>
              <a:off x="554927" y="1991580"/>
              <a:ext cx="191250" cy="180000"/>
            </a:xfrm>
            <a:prstGeom prst="rect">
              <a:avLst/>
            </a:prstGeom>
          </p:spPr>
        </p:pic>
      </p:grpSp>
      <p:sp>
        <p:nvSpPr>
          <p:cNvPr id="24" name="Dikdörtgen 23"/>
          <p:cNvSpPr/>
          <p:nvPr/>
        </p:nvSpPr>
        <p:spPr>
          <a:xfrm>
            <a:off x="356650" y="1485944"/>
            <a:ext cx="6035761" cy="923330"/>
          </a:xfrm>
          <a:prstGeom prst="rect">
            <a:avLst/>
          </a:prstGeom>
        </p:spPr>
        <p:txBody>
          <a:bodyPr wrap="square">
            <a:spAutoFit/>
          </a:bodyPr>
          <a:lstStyle/>
          <a:p>
            <a:r>
              <a:rPr lang="tr-TR" b="1" dirty="0">
                <a:solidFill>
                  <a:srgbClr val="575757"/>
                </a:solidFill>
              </a:rPr>
              <a:t>Psikolojik gelişimde 5 önemli ihtiyaç vardır. Teknoloji bağımlılığı oluştuğunda psikolojik gelişim zarar görür ve bu 5 ihtiyaç sağlıklı bir şekilde giderilemez:</a:t>
            </a:r>
          </a:p>
        </p:txBody>
      </p:sp>
      <p:pic>
        <p:nvPicPr>
          <p:cNvPr id="2" name="Resim 1"/>
          <p:cNvPicPr>
            <a:picLocks noChangeAspect="1"/>
          </p:cNvPicPr>
          <p:nvPr/>
        </p:nvPicPr>
        <p:blipFill>
          <a:blip r:embed="rId5"/>
          <a:stretch>
            <a:fillRect/>
          </a:stretch>
        </p:blipFill>
        <p:spPr>
          <a:xfrm>
            <a:off x="8141025" y="1499625"/>
            <a:ext cx="3870000" cy="3858750"/>
          </a:xfrm>
          <a:prstGeom prst="rect">
            <a:avLst/>
          </a:prstGeom>
        </p:spPr>
      </p:pic>
    </p:spTree>
    <p:extLst>
      <p:ext uri="{BB962C8B-B14F-4D97-AF65-F5344CB8AC3E}">
        <p14:creationId xmlns:p14="http://schemas.microsoft.com/office/powerpoint/2010/main" val="28879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50"/>
                                        <p:tgtEl>
                                          <p:spTgt spid="2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750677" cy="1015663"/>
          </a:xfrm>
          <a:prstGeom prst="rect">
            <a:avLst/>
          </a:prstGeom>
          <a:noFill/>
        </p:spPr>
        <p:txBody>
          <a:bodyPr wrap="none" rtlCol="0">
            <a:spAutoFit/>
          </a:bodyPr>
          <a:lstStyle/>
          <a:p>
            <a:r>
              <a:rPr lang="tr-TR" sz="6000" b="1" dirty="0"/>
              <a:t>Psikolojik gelişim</a:t>
            </a:r>
          </a:p>
        </p:txBody>
      </p:sp>
      <p:grpSp>
        <p:nvGrpSpPr>
          <p:cNvPr id="18" name="Grup 17"/>
          <p:cNvGrpSpPr/>
          <p:nvPr/>
        </p:nvGrpSpPr>
        <p:grpSpPr>
          <a:xfrm>
            <a:off x="528001" y="1558880"/>
            <a:ext cx="6877719" cy="1323439"/>
            <a:chOff x="554927" y="1881525"/>
            <a:chExt cx="6877719" cy="1323439"/>
          </a:xfrm>
        </p:grpSpPr>
        <p:sp>
          <p:nvSpPr>
            <p:cNvPr id="19" name="Metin kutusu 18"/>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İrade: </a:t>
              </a:r>
              <a:r>
                <a:rPr lang="tr-TR" sz="2000" dirty="0">
                  <a:solidFill>
                    <a:srgbClr val="575757"/>
                  </a:solidFill>
                </a:rPr>
                <a:t>Bireyin, bir yetişkin ile konuşabilmesi, ona kendini anlatabilmesi ve gerektiğinde ondan yardım alabilmesi önemlidir. Teknolojiye bağımlılık yalnız kalmayı ve bu ihtiyacı internet ortamında gidermeyi beraberinde getiriyor.</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1" name="Grup 20"/>
          <p:cNvGrpSpPr/>
          <p:nvPr/>
        </p:nvGrpSpPr>
        <p:grpSpPr>
          <a:xfrm>
            <a:off x="552724" y="3132607"/>
            <a:ext cx="6877719" cy="1631216"/>
            <a:chOff x="554927" y="1881525"/>
            <a:chExt cx="6877719" cy="1631216"/>
          </a:xfrm>
        </p:grpSpPr>
        <p:sp>
          <p:nvSpPr>
            <p:cNvPr id="22" name="Metin kutusu 21"/>
            <p:cNvSpPr txBox="1"/>
            <p:nvPr/>
          </p:nvSpPr>
          <p:spPr>
            <a:xfrm>
              <a:off x="746176" y="1881525"/>
              <a:ext cx="6686470" cy="1631216"/>
            </a:xfrm>
            <a:prstGeom prst="rect">
              <a:avLst/>
            </a:prstGeom>
            <a:noFill/>
          </p:spPr>
          <p:txBody>
            <a:bodyPr wrap="square" rtlCol="0">
              <a:spAutoFit/>
            </a:bodyPr>
            <a:lstStyle/>
            <a:p>
              <a:r>
                <a:rPr lang="tr-TR" sz="2000" b="1" dirty="0">
                  <a:solidFill>
                    <a:srgbClr val="575757"/>
                  </a:solidFill>
                </a:rPr>
                <a:t>Refik (Yol Arkadaşı): </a:t>
              </a:r>
              <a:r>
                <a:rPr lang="tr-TR" sz="2000" dirty="0">
                  <a:solidFill>
                    <a:srgbClr val="575757"/>
                  </a:solidFill>
                </a:rPr>
                <a:t>Hedef arkadaşı demektir. Psikolojik gelişimde sağlıklı akran ilişkileri çok önemlidir. Sağlıklı bir akran ilişkisi ve hedefleri ortak akranlarla iletişim, psikolojik gelişimi olumlu etkileyecektir. Teknoloji bağımlılığında birey sağlıklı hedef arkadaşlarını internet ortamında bulamayabilir.</a:t>
              </a:r>
            </a:p>
          </p:txBody>
        </p:sp>
        <p:pic>
          <p:nvPicPr>
            <p:cNvPr id="23" name="Resim 22"/>
            <p:cNvPicPr>
              <a:picLocks noChangeAspect="1"/>
            </p:cNvPicPr>
            <p:nvPr/>
          </p:nvPicPr>
          <p:blipFill>
            <a:blip r:embed="rId4"/>
            <a:stretch>
              <a:fillRect/>
            </a:stretch>
          </p:blipFill>
          <p:spPr>
            <a:xfrm>
              <a:off x="554927" y="1991580"/>
              <a:ext cx="191250" cy="180000"/>
            </a:xfrm>
            <a:prstGeom prst="rect">
              <a:avLst/>
            </a:prstGeom>
          </p:spPr>
        </p:pic>
      </p:grpSp>
      <p:pic>
        <p:nvPicPr>
          <p:cNvPr id="24" name="Resim 23"/>
          <p:cNvPicPr>
            <a:picLocks noChangeAspect="1"/>
          </p:cNvPicPr>
          <p:nvPr/>
        </p:nvPicPr>
        <p:blipFill>
          <a:blip r:embed="rId5"/>
          <a:stretch>
            <a:fillRect/>
          </a:stretch>
        </p:blipFill>
        <p:spPr>
          <a:xfrm>
            <a:off x="8141025" y="1499625"/>
            <a:ext cx="3870000" cy="3858750"/>
          </a:xfrm>
          <a:prstGeom prst="rect">
            <a:avLst/>
          </a:prstGeom>
        </p:spPr>
      </p:pic>
    </p:spTree>
    <p:extLst>
      <p:ext uri="{BB962C8B-B14F-4D97-AF65-F5344CB8AC3E}">
        <p14:creationId xmlns:p14="http://schemas.microsoft.com/office/powerpoint/2010/main" val="15939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50"/>
                                        <p:tgtEl>
                                          <p:spTgt spid="21"/>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750677" cy="1015663"/>
          </a:xfrm>
          <a:prstGeom prst="rect">
            <a:avLst/>
          </a:prstGeom>
          <a:noFill/>
        </p:spPr>
        <p:txBody>
          <a:bodyPr wrap="none" rtlCol="0">
            <a:spAutoFit/>
          </a:bodyPr>
          <a:lstStyle/>
          <a:p>
            <a:r>
              <a:rPr lang="tr-TR" sz="6000" b="1" dirty="0"/>
              <a:t>Psikolojik gelişim</a:t>
            </a:r>
          </a:p>
        </p:txBody>
      </p:sp>
      <p:grpSp>
        <p:nvGrpSpPr>
          <p:cNvPr id="18" name="Grup 17"/>
          <p:cNvGrpSpPr/>
          <p:nvPr/>
        </p:nvGrpSpPr>
        <p:grpSpPr>
          <a:xfrm>
            <a:off x="528001" y="1558880"/>
            <a:ext cx="6877719" cy="1323439"/>
            <a:chOff x="554927" y="1881525"/>
            <a:chExt cx="6877719" cy="1323439"/>
          </a:xfrm>
        </p:grpSpPr>
        <p:sp>
          <p:nvSpPr>
            <p:cNvPr id="19" name="Metin kutusu 18"/>
            <p:cNvSpPr txBox="1"/>
            <p:nvPr/>
          </p:nvSpPr>
          <p:spPr>
            <a:xfrm>
              <a:off x="746176" y="1881525"/>
              <a:ext cx="6686470" cy="1323439"/>
            </a:xfrm>
            <a:prstGeom prst="rect">
              <a:avLst/>
            </a:prstGeom>
            <a:noFill/>
          </p:spPr>
          <p:txBody>
            <a:bodyPr wrap="square" rtlCol="0">
              <a:spAutoFit/>
            </a:bodyPr>
            <a:lstStyle/>
            <a:p>
              <a:r>
                <a:rPr lang="tr-TR" sz="2000" b="1" dirty="0">
                  <a:solidFill>
                    <a:srgbClr val="575757"/>
                  </a:solidFill>
                </a:rPr>
                <a:t>Hedef: </a:t>
              </a:r>
              <a:r>
                <a:rPr lang="tr-TR" sz="2000" dirty="0">
                  <a:solidFill>
                    <a:srgbClr val="575757"/>
                  </a:solidFill>
                </a:rPr>
                <a:t>Kişinin kendisi, bugünü ve geleceği ile ilgili hedefleri olmalıdır. İnternet ortamında uzun zaman geçiren ve bağımlı hale gelen kişilerin gerçek hayatta hedef koymakta zorlandıkları gözlemlenmektedir.</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pic>
        <p:nvPicPr>
          <p:cNvPr id="16" name="Resim 15"/>
          <p:cNvPicPr>
            <a:picLocks noChangeAspect="1"/>
          </p:cNvPicPr>
          <p:nvPr/>
        </p:nvPicPr>
        <p:blipFill>
          <a:blip r:embed="rId5"/>
          <a:stretch>
            <a:fillRect/>
          </a:stretch>
        </p:blipFill>
        <p:spPr>
          <a:xfrm>
            <a:off x="8141025" y="1499625"/>
            <a:ext cx="3870000" cy="3858750"/>
          </a:xfrm>
          <a:prstGeom prst="rect">
            <a:avLst/>
          </a:prstGeom>
        </p:spPr>
      </p:pic>
    </p:spTree>
    <p:extLst>
      <p:ext uri="{BB962C8B-B14F-4D97-AF65-F5344CB8AC3E}">
        <p14:creationId xmlns:p14="http://schemas.microsoft.com/office/powerpoint/2010/main" val="384558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596579" cy="1015663"/>
          </a:xfrm>
          <a:prstGeom prst="rect">
            <a:avLst/>
          </a:prstGeom>
          <a:noFill/>
        </p:spPr>
        <p:txBody>
          <a:bodyPr wrap="none" rtlCol="0">
            <a:spAutoFit/>
          </a:bodyPr>
          <a:lstStyle/>
          <a:p>
            <a:r>
              <a:rPr lang="tr-TR" sz="6000" b="1" dirty="0"/>
              <a:t>Sosyal gelişim</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38" name="Grup 37"/>
          <p:cNvGrpSpPr/>
          <p:nvPr/>
        </p:nvGrpSpPr>
        <p:grpSpPr>
          <a:xfrm>
            <a:off x="554927" y="1588542"/>
            <a:ext cx="5595616" cy="1015663"/>
            <a:chOff x="554927" y="1881525"/>
            <a:chExt cx="5595616" cy="1015663"/>
          </a:xfrm>
        </p:grpSpPr>
        <p:sp>
          <p:nvSpPr>
            <p:cNvPr id="39" name="Metin kutusu 38"/>
            <p:cNvSpPr txBox="1"/>
            <p:nvPr/>
          </p:nvSpPr>
          <p:spPr>
            <a:xfrm>
              <a:off x="746176" y="1881525"/>
              <a:ext cx="5404367" cy="1015663"/>
            </a:xfrm>
            <a:prstGeom prst="rect">
              <a:avLst/>
            </a:prstGeom>
            <a:noFill/>
          </p:spPr>
          <p:txBody>
            <a:bodyPr wrap="square" rtlCol="0">
              <a:spAutoFit/>
            </a:bodyPr>
            <a:lstStyle/>
            <a:p>
              <a:r>
                <a:rPr lang="tr-TR" sz="2000" dirty="0">
                  <a:solidFill>
                    <a:srgbClr val="575757"/>
                  </a:solidFill>
                </a:rPr>
                <a:t>Bireyin yakın çevresiyle düzenli ve derinlikli, uzak çevresiyle de seviyeli ve mesafeli bir ilişki kurması, sağlıklı sosyal gelişim için önemli bir kriterdir.</a:t>
              </a:r>
            </a:p>
          </p:txBody>
        </p:sp>
        <p:pic>
          <p:nvPicPr>
            <p:cNvPr id="40" name="Resim 39"/>
            <p:cNvPicPr>
              <a:picLocks noChangeAspect="1"/>
            </p:cNvPicPr>
            <p:nvPr/>
          </p:nvPicPr>
          <p:blipFill>
            <a:blip r:embed="rId5"/>
            <a:stretch>
              <a:fillRect/>
            </a:stretch>
          </p:blipFill>
          <p:spPr>
            <a:xfrm>
              <a:off x="554927" y="1991580"/>
              <a:ext cx="191250" cy="180000"/>
            </a:xfrm>
            <a:prstGeom prst="rect">
              <a:avLst/>
            </a:prstGeom>
          </p:spPr>
        </p:pic>
      </p:grpSp>
      <p:grpSp>
        <p:nvGrpSpPr>
          <p:cNvPr id="41" name="Grup 40"/>
          <p:cNvGrpSpPr/>
          <p:nvPr/>
        </p:nvGrpSpPr>
        <p:grpSpPr>
          <a:xfrm>
            <a:off x="554927" y="2663736"/>
            <a:ext cx="5499364" cy="1631216"/>
            <a:chOff x="554927" y="1881525"/>
            <a:chExt cx="5499364" cy="1631216"/>
          </a:xfrm>
        </p:grpSpPr>
        <p:sp>
          <p:nvSpPr>
            <p:cNvPr id="42" name="Metin kutusu 41"/>
            <p:cNvSpPr txBox="1"/>
            <p:nvPr/>
          </p:nvSpPr>
          <p:spPr>
            <a:xfrm>
              <a:off x="746176" y="1881525"/>
              <a:ext cx="5308115" cy="1631216"/>
            </a:xfrm>
            <a:prstGeom prst="rect">
              <a:avLst/>
            </a:prstGeom>
            <a:noFill/>
          </p:spPr>
          <p:txBody>
            <a:bodyPr wrap="square" rtlCol="0">
              <a:spAutoFit/>
            </a:bodyPr>
            <a:lstStyle/>
            <a:p>
              <a:r>
                <a:rPr lang="tr-TR" sz="2000" dirty="0">
                  <a:solidFill>
                    <a:srgbClr val="575757"/>
                  </a:solidFill>
                </a:rPr>
                <a:t>Birey, hem yakın çevresiyle ilişkisinde ve iletişiminde, hem de uzak çevresiyle ilişkisinde ve iletişiminde duygularını, düşüncelerini ve ihtiyaçlarını kırmadan ve kırılmadan ifade edebilmelidir.</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06731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250"/>
                                        <p:tgtEl>
                                          <p:spTgt spid="3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596579" cy="1015663"/>
          </a:xfrm>
          <a:prstGeom prst="rect">
            <a:avLst/>
          </a:prstGeom>
          <a:noFill/>
        </p:spPr>
        <p:txBody>
          <a:bodyPr wrap="none" rtlCol="0">
            <a:spAutoFit/>
          </a:bodyPr>
          <a:lstStyle/>
          <a:p>
            <a:r>
              <a:rPr lang="tr-TR" sz="6000" b="1" dirty="0"/>
              <a:t>Sosyal gelişim</a:t>
            </a:r>
          </a:p>
        </p:txBody>
      </p:sp>
      <p:grpSp>
        <p:nvGrpSpPr>
          <p:cNvPr id="38" name="Grup 37"/>
          <p:cNvGrpSpPr/>
          <p:nvPr/>
        </p:nvGrpSpPr>
        <p:grpSpPr>
          <a:xfrm>
            <a:off x="554927" y="1588542"/>
            <a:ext cx="5595616" cy="1631216"/>
            <a:chOff x="554927" y="1881525"/>
            <a:chExt cx="5595616" cy="1631216"/>
          </a:xfrm>
        </p:grpSpPr>
        <p:sp>
          <p:nvSpPr>
            <p:cNvPr id="39" name="Metin kutusu 38"/>
            <p:cNvSpPr txBox="1"/>
            <p:nvPr/>
          </p:nvSpPr>
          <p:spPr>
            <a:xfrm>
              <a:off x="746176" y="1881525"/>
              <a:ext cx="5404367" cy="1631216"/>
            </a:xfrm>
            <a:prstGeom prst="rect">
              <a:avLst/>
            </a:prstGeom>
            <a:noFill/>
          </p:spPr>
          <p:txBody>
            <a:bodyPr wrap="square" rtlCol="0">
              <a:spAutoFit/>
            </a:bodyPr>
            <a:lstStyle/>
            <a:p>
              <a:r>
                <a:rPr lang="tr-TR" sz="2000" dirty="0">
                  <a:solidFill>
                    <a:srgbClr val="575757"/>
                  </a:solidFill>
                </a:rPr>
                <a:t>Sağlıklı sosyal becerilere sahip olmak isteyen bir kişi toplumun içerisinde yer alarak, toplumun kültürünü, gelenek ve göreneklerini, toplumun kabullerini ve retlerini bilerek ilişkilerini şekillendirmelidir.</a:t>
              </a:r>
            </a:p>
          </p:txBody>
        </p:sp>
        <p:pic>
          <p:nvPicPr>
            <p:cNvPr id="40" name="Resim 39"/>
            <p:cNvPicPr>
              <a:picLocks noChangeAspect="1"/>
            </p:cNvPicPr>
            <p:nvPr/>
          </p:nvPicPr>
          <p:blipFill>
            <a:blip r:embed="rId4"/>
            <a:stretch>
              <a:fillRect/>
            </a:stretch>
          </p:blipFill>
          <p:spPr>
            <a:xfrm>
              <a:off x="554927" y="1991580"/>
              <a:ext cx="191250" cy="180000"/>
            </a:xfrm>
            <a:prstGeom prst="rect">
              <a:avLst/>
            </a:prstGeom>
          </p:spPr>
        </p:pic>
      </p:grpSp>
      <p:grpSp>
        <p:nvGrpSpPr>
          <p:cNvPr id="41" name="Grup 40"/>
          <p:cNvGrpSpPr/>
          <p:nvPr/>
        </p:nvGrpSpPr>
        <p:grpSpPr>
          <a:xfrm>
            <a:off x="554927" y="3321144"/>
            <a:ext cx="5499364" cy="1323439"/>
            <a:chOff x="554927" y="1881525"/>
            <a:chExt cx="5499364" cy="1323439"/>
          </a:xfrm>
        </p:grpSpPr>
        <p:sp>
          <p:nvSpPr>
            <p:cNvPr id="42" name="Metin kutusu 41"/>
            <p:cNvSpPr txBox="1"/>
            <p:nvPr/>
          </p:nvSpPr>
          <p:spPr>
            <a:xfrm>
              <a:off x="746176" y="1881525"/>
              <a:ext cx="5308115" cy="1323439"/>
            </a:xfrm>
            <a:prstGeom prst="rect">
              <a:avLst/>
            </a:prstGeom>
            <a:noFill/>
          </p:spPr>
          <p:txBody>
            <a:bodyPr wrap="square" rtlCol="0">
              <a:spAutoFit/>
            </a:bodyPr>
            <a:lstStyle/>
            <a:p>
              <a:r>
                <a:rPr lang="tr-TR" sz="2000" dirty="0">
                  <a:solidFill>
                    <a:srgbClr val="575757"/>
                  </a:solidFill>
                </a:rPr>
                <a:t>Teknolojinin kötüye kullanımında sosyal gelişim için gerekli, düzenli ve derinlikli ilişki ihtiyacı giderilememektedir. Bu durum da sosyal gelişimi olumsuz etkilemektedir.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19"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88696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250"/>
                                        <p:tgtEl>
                                          <p:spTgt spid="3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250"/>
                                        <p:tgtEl>
                                          <p:spTgt spid="41"/>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250" fill="hold"/>
                                        <p:tgtEl>
                                          <p:spTgt spid="19"/>
                                        </p:tgtEl>
                                        <p:attrNameLst>
                                          <p:attrName>ppt_x</p:attrName>
                                        </p:attrNameLst>
                                      </p:cBhvr>
                                      <p:tavLst>
                                        <p:tav tm="0">
                                          <p:val>
                                            <p:strVal val="1+#ppt_w/2"/>
                                          </p:val>
                                        </p:tav>
                                        <p:tav tm="100000">
                                          <p:val>
                                            <p:strVal val="#ppt_x"/>
                                          </p:val>
                                        </p:tav>
                                      </p:tavLst>
                                    </p:anim>
                                    <p:anim calcmode="lin" valueType="num">
                                      <p:cBhvr additive="base">
                                        <p:cTn id="41"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80000"/>
            </a:blip>
            <a:srcRect/>
            <a:stretch>
              <a:fillRect l="12000" r="-4000" b="-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03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356650" y="388099"/>
            <a:ext cx="6531788" cy="1938992"/>
          </a:xfrm>
          <a:prstGeom prst="rect">
            <a:avLst/>
          </a:prstGeom>
          <a:noFill/>
        </p:spPr>
        <p:txBody>
          <a:bodyPr wrap="none" rtlCol="0">
            <a:spAutoFit/>
          </a:bodyPr>
          <a:lstStyle/>
          <a:p>
            <a:r>
              <a:rPr lang="tr-TR" sz="6000" b="1" dirty="0"/>
              <a:t>Teknoloji bağımlılığı</a:t>
            </a:r>
          </a:p>
          <a:p>
            <a:r>
              <a:rPr lang="tr-TR" sz="6000" b="1" dirty="0"/>
              <a:t>nedir?</a:t>
            </a:r>
          </a:p>
        </p:txBody>
      </p:sp>
      <p:sp>
        <p:nvSpPr>
          <p:cNvPr id="18" name="Metin kutusu 17"/>
          <p:cNvSpPr txBox="1"/>
          <p:nvPr/>
        </p:nvSpPr>
        <p:spPr>
          <a:xfrm>
            <a:off x="356650" y="2462041"/>
            <a:ext cx="4769319" cy="1631216"/>
          </a:xfrm>
          <a:prstGeom prst="rect">
            <a:avLst/>
          </a:prstGeom>
          <a:noFill/>
        </p:spPr>
        <p:txBody>
          <a:bodyPr wrap="none" rtlCol="0">
            <a:spAutoFit/>
          </a:bodyPr>
          <a:lstStyle/>
          <a:p>
            <a:r>
              <a:rPr lang="tr-TR" sz="2000" dirty="0">
                <a:solidFill>
                  <a:srgbClr val="575757"/>
                </a:solidFill>
              </a:rPr>
              <a:t>Teknoloji bağımlılığı, teknolojiyi kullanmada </a:t>
            </a:r>
          </a:p>
          <a:p>
            <a:r>
              <a:rPr lang="tr-TR" sz="2000" dirty="0">
                <a:solidFill>
                  <a:srgbClr val="575757"/>
                </a:solidFill>
              </a:rPr>
              <a:t>ve onunla ilişkide kişinin iradesini </a:t>
            </a:r>
          </a:p>
          <a:p>
            <a:r>
              <a:rPr lang="tr-TR" sz="2000" dirty="0">
                <a:solidFill>
                  <a:srgbClr val="575757"/>
                </a:solidFill>
              </a:rPr>
              <a:t>kaybetmesi, kendini denetleyememesi </a:t>
            </a:r>
          </a:p>
          <a:p>
            <a:r>
              <a:rPr lang="tr-TR" sz="2000" dirty="0">
                <a:solidFill>
                  <a:srgbClr val="575757"/>
                </a:solidFill>
              </a:rPr>
              <a:t>ve onsuz bir yaşam sürememeye </a:t>
            </a:r>
          </a:p>
          <a:p>
            <a:r>
              <a:rPr lang="tr-TR" sz="2000" dirty="0">
                <a:solidFill>
                  <a:srgbClr val="575757"/>
                </a:solidFill>
              </a:rPr>
              <a:t>başlaması hâlidir.</a:t>
            </a: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50" fill="hold"/>
                                        <p:tgtEl>
                                          <p:spTgt spid="27"/>
                                        </p:tgtEl>
                                        <p:attrNameLst>
                                          <p:attrName>ppt_x</p:attrName>
                                        </p:attrNameLst>
                                      </p:cBhvr>
                                      <p:tavLst>
                                        <p:tav tm="0">
                                          <p:val>
                                            <p:strVal val="1+#ppt_w/2"/>
                                          </p:val>
                                        </p:tav>
                                        <p:tav tm="100000">
                                          <p:val>
                                            <p:strVal val="#ppt_x"/>
                                          </p:val>
                                        </p:tav>
                                      </p:tavLst>
                                    </p:anim>
                                    <p:anim calcmode="lin" valueType="num">
                                      <p:cBhvr additive="base">
                                        <p:cTn id="24" dur="25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5" grpId="0" animBg="1"/>
      <p:bldP spid="28" grpId="0" animBg="1"/>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059142" cy="1015663"/>
          </a:xfrm>
          <a:prstGeom prst="rect">
            <a:avLst/>
          </a:prstGeom>
          <a:noFill/>
        </p:spPr>
        <p:txBody>
          <a:bodyPr wrap="none" rtlCol="0">
            <a:spAutoFit/>
          </a:bodyPr>
          <a:lstStyle/>
          <a:p>
            <a:r>
              <a:rPr lang="tr-TR" sz="6000" b="1" dirty="0"/>
              <a:t>Zihinsel gelişim</a:t>
            </a:r>
          </a:p>
        </p:txBody>
      </p:sp>
      <p:sp>
        <p:nvSpPr>
          <p:cNvPr id="24" name="Dikdörtgen 23"/>
          <p:cNvSpPr/>
          <p:nvPr/>
        </p:nvSpPr>
        <p:spPr>
          <a:xfrm>
            <a:off x="356650" y="1485944"/>
            <a:ext cx="6035761" cy="646331"/>
          </a:xfrm>
          <a:prstGeom prst="rect">
            <a:avLst/>
          </a:prstGeom>
        </p:spPr>
        <p:txBody>
          <a:bodyPr wrap="square">
            <a:spAutoFit/>
          </a:bodyPr>
          <a:lstStyle/>
          <a:p>
            <a:r>
              <a:rPr lang="tr-TR" dirty="0">
                <a:solidFill>
                  <a:srgbClr val="575757"/>
                </a:solidFill>
              </a:rPr>
              <a:t>Zihinsel gelişimin sağlıklı olabilmesi için aşağıdaki tutum ve davranışlara ihtiyaç vardır:</a:t>
            </a:r>
          </a:p>
        </p:txBody>
      </p:sp>
      <p:grpSp>
        <p:nvGrpSpPr>
          <p:cNvPr id="25" name="Grup 24"/>
          <p:cNvGrpSpPr/>
          <p:nvPr/>
        </p:nvGrpSpPr>
        <p:grpSpPr>
          <a:xfrm>
            <a:off x="554927" y="2373558"/>
            <a:ext cx="6877719" cy="400110"/>
            <a:chOff x="554927" y="1881525"/>
            <a:chExt cx="6877719" cy="400110"/>
          </a:xfrm>
        </p:grpSpPr>
        <p:sp>
          <p:nvSpPr>
            <p:cNvPr id="29" name="Metin kutusu 2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Bilgiyi sevmek</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554927" y="2851321"/>
            <a:ext cx="6877719" cy="400110"/>
            <a:chOff x="554927" y="1881525"/>
            <a:chExt cx="6877719" cy="400110"/>
          </a:xfrm>
        </p:grpSpPr>
        <p:sp>
          <p:nvSpPr>
            <p:cNvPr id="32" name="Metin kutusu 31"/>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Doğru ve faydalı bilgi kaynaklarına yönelmek</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358927"/>
            <a:ext cx="6877719" cy="400110"/>
            <a:chOff x="554927" y="1881525"/>
            <a:chExt cx="6877719" cy="400110"/>
          </a:xfrm>
        </p:grpSpPr>
        <p:sp>
          <p:nvSpPr>
            <p:cNvPr id="35" name="Metin kutusu 34"/>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Okumak, görmek, düşünmek</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554927" y="3808142"/>
            <a:ext cx="6877719" cy="400110"/>
            <a:chOff x="554927" y="1881525"/>
            <a:chExt cx="6877719" cy="400110"/>
          </a:xfrm>
        </p:grpSpPr>
        <p:sp>
          <p:nvSpPr>
            <p:cNvPr id="38" name="Metin kutusu 37"/>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Bilgi kanallarını doğru kullanmak</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4347173"/>
            <a:ext cx="6877719" cy="400110"/>
            <a:chOff x="554927" y="1881525"/>
            <a:chExt cx="6877719" cy="400110"/>
          </a:xfrm>
        </p:grpSpPr>
        <p:sp>
          <p:nvSpPr>
            <p:cNvPr id="41" name="Metin kutusu 40"/>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Zihni temiz tutmak</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429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50" fill="hold"/>
                                        <p:tgtEl>
                                          <p:spTgt spid="43"/>
                                        </p:tgtEl>
                                        <p:attrNameLst>
                                          <p:attrName>ppt_x</p:attrName>
                                        </p:attrNameLst>
                                      </p:cBhvr>
                                      <p:tavLst>
                                        <p:tav tm="0">
                                          <p:val>
                                            <p:strVal val="1+#ppt_w/2"/>
                                          </p:val>
                                        </p:tav>
                                        <p:tav tm="100000">
                                          <p:val>
                                            <p:strVal val="#ppt_x"/>
                                          </p:val>
                                        </p:tav>
                                      </p:tavLst>
                                    </p:anim>
                                    <p:anim calcmode="lin" valueType="num">
                                      <p:cBhvr additive="base">
                                        <p:cTn id="33" dur="25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250"/>
                                        <p:tgtEl>
                                          <p:spTgt spid="3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250"/>
                                        <p:tgtEl>
                                          <p:spTgt spid="34"/>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250"/>
                                        <p:tgtEl>
                                          <p:spTgt spid="37"/>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059142" cy="1015663"/>
          </a:xfrm>
          <a:prstGeom prst="rect">
            <a:avLst/>
          </a:prstGeom>
          <a:noFill/>
        </p:spPr>
        <p:txBody>
          <a:bodyPr wrap="none" rtlCol="0">
            <a:spAutoFit/>
          </a:bodyPr>
          <a:lstStyle/>
          <a:p>
            <a:r>
              <a:rPr lang="tr-TR" sz="6000" b="1" dirty="0"/>
              <a:t>Zihinsel gelişim</a:t>
            </a:r>
          </a:p>
        </p:txBody>
      </p:sp>
      <p:sp>
        <p:nvSpPr>
          <p:cNvPr id="24" name="Dikdörtgen 23"/>
          <p:cNvSpPr/>
          <p:nvPr/>
        </p:nvSpPr>
        <p:spPr>
          <a:xfrm>
            <a:off x="356651" y="1711903"/>
            <a:ext cx="4638862" cy="2585323"/>
          </a:xfrm>
          <a:prstGeom prst="rect">
            <a:avLst/>
          </a:prstGeom>
        </p:spPr>
        <p:txBody>
          <a:bodyPr wrap="square">
            <a:spAutoFit/>
          </a:bodyPr>
          <a:lstStyle/>
          <a:p>
            <a:r>
              <a:rPr lang="tr-TR" dirty="0">
                <a:solidFill>
                  <a:srgbClr val="575757"/>
                </a:solidFill>
              </a:rPr>
              <a:t>Şayet teknoloji kullanımı, kişinin zihinsel kapasitesini boşa kullanacak şekilde gereksiz bilgiyle doldurmasına sebep oluyor ve bilgi o kapasitenin içerisinde kendine yer bulamıyorsa, yanlış ve zararlı bilgiler kişinin hayat kalitesini olumsuz etkiliyorsa veya zihin seyredilip unutulan eğlence görüntüleriyle dolmuş ve bilgi sevgisi kaybedilmiş ise teknolojinin kötüye kullanımı söz konusudur.</a:t>
            </a:r>
          </a:p>
        </p:txBody>
      </p:sp>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10644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50" fill="hold"/>
                                        <p:tgtEl>
                                          <p:spTgt spid="43"/>
                                        </p:tgtEl>
                                        <p:attrNameLst>
                                          <p:attrName>ppt_x</p:attrName>
                                        </p:attrNameLst>
                                      </p:cBhvr>
                                      <p:tavLst>
                                        <p:tav tm="0">
                                          <p:val>
                                            <p:strVal val="1+#ppt_w/2"/>
                                          </p:val>
                                        </p:tav>
                                        <p:tav tm="100000">
                                          <p:val>
                                            <p:strVal val="#ppt_x"/>
                                          </p:val>
                                        </p:tav>
                                      </p:tavLst>
                                    </p:anim>
                                    <p:anim calcmode="lin" valueType="num">
                                      <p:cBhvr additive="base">
                                        <p:cTn id="33" dur="25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140574" cy="1015663"/>
          </a:xfrm>
          <a:prstGeom prst="rect">
            <a:avLst/>
          </a:prstGeom>
          <a:noFill/>
        </p:spPr>
        <p:txBody>
          <a:bodyPr wrap="none" rtlCol="0">
            <a:spAutoFit/>
          </a:bodyPr>
          <a:lstStyle/>
          <a:p>
            <a:r>
              <a:rPr lang="tr-TR" sz="6000" b="1" dirty="0"/>
              <a:t>Manevi gelişim</a:t>
            </a:r>
          </a:p>
        </p:txBody>
      </p:sp>
      <p:sp>
        <p:nvSpPr>
          <p:cNvPr id="24" name="Dikdörtgen 23"/>
          <p:cNvSpPr/>
          <p:nvPr/>
        </p:nvSpPr>
        <p:spPr>
          <a:xfrm>
            <a:off x="356651" y="1711903"/>
            <a:ext cx="4638862" cy="1477328"/>
          </a:xfrm>
          <a:prstGeom prst="rect">
            <a:avLst/>
          </a:prstGeom>
        </p:spPr>
        <p:txBody>
          <a:bodyPr wrap="square">
            <a:spAutoFit/>
          </a:bodyPr>
          <a:lstStyle/>
          <a:p>
            <a:r>
              <a:rPr lang="tr-TR" dirty="0">
                <a:solidFill>
                  <a:srgbClr val="575757"/>
                </a:solidFill>
              </a:rPr>
              <a:t>Teknoloji bağımlılığı bireyin manevi gelişimine de zarar verebilir. Gerçek hayattan uzaklaşmak ve sanal hayatı, hayatın merkezine koymak aşağıdaki ve benzeri zararları beraberinde getirebilir. </a:t>
            </a:r>
          </a:p>
        </p:txBody>
      </p:sp>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90258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250" fill="hold"/>
                                        <p:tgtEl>
                                          <p:spTgt spid="43"/>
                                        </p:tgtEl>
                                        <p:attrNameLst>
                                          <p:attrName>ppt_x</p:attrName>
                                        </p:attrNameLst>
                                      </p:cBhvr>
                                      <p:tavLst>
                                        <p:tav tm="0">
                                          <p:val>
                                            <p:strVal val="1+#ppt_w/2"/>
                                          </p:val>
                                        </p:tav>
                                        <p:tav tm="100000">
                                          <p:val>
                                            <p:strVal val="#ppt_x"/>
                                          </p:val>
                                        </p:tav>
                                      </p:tavLst>
                                    </p:anim>
                                    <p:anim calcmode="lin" valueType="num">
                                      <p:cBhvr additive="base">
                                        <p:cTn id="33" dur="25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140574" cy="1015663"/>
          </a:xfrm>
          <a:prstGeom prst="rect">
            <a:avLst/>
          </a:prstGeom>
          <a:noFill/>
        </p:spPr>
        <p:txBody>
          <a:bodyPr wrap="none" rtlCol="0">
            <a:spAutoFit/>
          </a:bodyPr>
          <a:lstStyle/>
          <a:p>
            <a:r>
              <a:rPr lang="tr-TR" sz="6000" b="1" dirty="0"/>
              <a:t>Manevi gelişim</a:t>
            </a:r>
          </a:p>
        </p:txBody>
      </p:sp>
      <p:sp>
        <p:nvSpPr>
          <p:cNvPr id="24" name="Dikdörtgen 23"/>
          <p:cNvSpPr/>
          <p:nvPr/>
        </p:nvSpPr>
        <p:spPr>
          <a:xfrm>
            <a:off x="356651" y="1711903"/>
            <a:ext cx="4638862" cy="369332"/>
          </a:xfrm>
          <a:prstGeom prst="rect">
            <a:avLst/>
          </a:prstGeom>
        </p:spPr>
        <p:txBody>
          <a:bodyPr wrap="square">
            <a:spAutoFit/>
          </a:bodyPr>
          <a:lstStyle/>
          <a:p>
            <a:r>
              <a:rPr lang="tr-TR" b="1" dirty="0">
                <a:solidFill>
                  <a:srgbClr val="575757"/>
                </a:solidFill>
              </a:rPr>
              <a:t>Çocuklarda özellikle:</a:t>
            </a:r>
          </a:p>
        </p:txBody>
      </p:sp>
      <p:grpSp>
        <p:nvGrpSpPr>
          <p:cNvPr id="14" name="Grup 13"/>
          <p:cNvGrpSpPr/>
          <p:nvPr/>
        </p:nvGrpSpPr>
        <p:grpSpPr>
          <a:xfrm>
            <a:off x="455788" y="2383567"/>
            <a:ext cx="4942297" cy="1938992"/>
            <a:chOff x="554927" y="1881525"/>
            <a:chExt cx="4942297" cy="1938992"/>
          </a:xfrm>
        </p:grpSpPr>
        <p:sp>
          <p:nvSpPr>
            <p:cNvPr id="16" name="Metin kutusu 15"/>
            <p:cNvSpPr txBox="1"/>
            <p:nvPr/>
          </p:nvSpPr>
          <p:spPr>
            <a:xfrm>
              <a:off x="746176" y="1881525"/>
              <a:ext cx="4751048" cy="1938992"/>
            </a:xfrm>
            <a:prstGeom prst="rect">
              <a:avLst/>
            </a:prstGeom>
            <a:noFill/>
          </p:spPr>
          <p:txBody>
            <a:bodyPr wrap="square" rtlCol="0">
              <a:spAutoFit/>
            </a:bodyPr>
            <a:lstStyle/>
            <a:p>
              <a:r>
                <a:rPr lang="tr-TR" sz="2000" dirty="0">
                  <a:solidFill>
                    <a:srgbClr val="575757"/>
                  </a:solidFill>
                </a:rPr>
                <a:t>Teknoloji bağımlılığı, çocukların iç dünyasının ve hayal gücünün fakirleşmesine neden olabilmektedir. Bu durum, manevi gelişimin zarar görmesine ve çocukların büyüme süreçlerinin yavaşlamasına sebep olmaktadır.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61703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250" fill="hold"/>
                                        <p:tgtEl>
                                          <p:spTgt spid="18"/>
                                        </p:tgtEl>
                                        <p:attrNameLst>
                                          <p:attrName>ppt_x</p:attrName>
                                        </p:attrNameLst>
                                      </p:cBhvr>
                                      <p:tavLst>
                                        <p:tav tm="0">
                                          <p:val>
                                            <p:strVal val="1+#ppt_w/2"/>
                                          </p:val>
                                        </p:tav>
                                        <p:tav tm="100000">
                                          <p:val>
                                            <p:strVal val="#ppt_x"/>
                                          </p:val>
                                        </p:tav>
                                      </p:tavLst>
                                    </p:anim>
                                    <p:anim calcmode="lin" valueType="num">
                                      <p:cBhvr additive="base">
                                        <p:cTn id="41"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140574" cy="1015663"/>
          </a:xfrm>
          <a:prstGeom prst="rect">
            <a:avLst/>
          </a:prstGeom>
          <a:noFill/>
        </p:spPr>
        <p:txBody>
          <a:bodyPr wrap="none" rtlCol="0">
            <a:spAutoFit/>
          </a:bodyPr>
          <a:lstStyle/>
          <a:p>
            <a:r>
              <a:rPr lang="tr-TR" sz="6000" b="1" dirty="0"/>
              <a:t>Manevi gelişim</a:t>
            </a:r>
          </a:p>
        </p:txBody>
      </p:sp>
      <p:sp>
        <p:nvSpPr>
          <p:cNvPr id="24" name="Dikdörtgen 23"/>
          <p:cNvSpPr/>
          <p:nvPr/>
        </p:nvSpPr>
        <p:spPr>
          <a:xfrm>
            <a:off x="356651" y="1711903"/>
            <a:ext cx="4638862" cy="369332"/>
          </a:xfrm>
          <a:prstGeom prst="rect">
            <a:avLst/>
          </a:prstGeom>
        </p:spPr>
        <p:txBody>
          <a:bodyPr wrap="square">
            <a:spAutoFit/>
          </a:bodyPr>
          <a:lstStyle/>
          <a:p>
            <a:r>
              <a:rPr lang="tr-TR" b="1" dirty="0">
                <a:solidFill>
                  <a:srgbClr val="575757"/>
                </a:solidFill>
              </a:rPr>
              <a:t>Çocuklarda özellikle:</a:t>
            </a:r>
          </a:p>
        </p:txBody>
      </p:sp>
      <p:grpSp>
        <p:nvGrpSpPr>
          <p:cNvPr id="14" name="Grup 13"/>
          <p:cNvGrpSpPr/>
          <p:nvPr/>
        </p:nvGrpSpPr>
        <p:grpSpPr>
          <a:xfrm>
            <a:off x="455788" y="2383567"/>
            <a:ext cx="5858385" cy="2246769"/>
            <a:chOff x="554927" y="1881525"/>
            <a:chExt cx="5858385" cy="2246769"/>
          </a:xfrm>
        </p:grpSpPr>
        <p:sp>
          <p:nvSpPr>
            <p:cNvPr id="16" name="Metin kutusu 15"/>
            <p:cNvSpPr txBox="1"/>
            <p:nvPr/>
          </p:nvSpPr>
          <p:spPr>
            <a:xfrm>
              <a:off x="746176" y="1881525"/>
              <a:ext cx="5667136" cy="2246769"/>
            </a:xfrm>
            <a:prstGeom prst="rect">
              <a:avLst/>
            </a:prstGeom>
            <a:noFill/>
          </p:spPr>
          <p:txBody>
            <a:bodyPr wrap="square" rtlCol="0">
              <a:spAutoFit/>
            </a:bodyPr>
            <a:lstStyle/>
            <a:p>
              <a:r>
                <a:rPr lang="tr-TR" sz="2000" dirty="0">
                  <a:solidFill>
                    <a:srgbClr val="575757"/>
                  </a:solidFill>
                </a:rPr>
                <a:t>Tam olarak ne istediğini bilmeyen ama “ısrarla bir şeyler isteyen” çocukların maymun iştahları ölçüsüzce beslendiğinde, yaşamlarının ilerleyen yıllarında, ne istediğini bilmeyen tatminsiz yetişkinlere dönüşürler ve o yetişkinler, neler satın alsalar da içlerinde giderilemeyen bir boşluk hissiyle, yani manevi açlıkla yaşamlarını sürdürürler.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50197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childTnLst>
                          </p:cTn>
                        </p:par>
                        <p:par>
                          <p:cTn id="37" fill="hold">
                            <p:stCondLst>
                              <p:cond delay="1750"/>
                            </p:stCondLst>
                            <p:childTnLst>
                              <p:par>
                                <p:cTn id="38" presetID="2" presetClass="entr" presetSubtype="2"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250" fill="hold"/>
                                        <p:tgtEl>
                                          <p:spTgt spid="18"/>
                                        </p:tgtEl>
                                        <p:attrNameLst>
                                          <p:attrName>ppt_x</p:attrName>
                                        </p:attrNameLst>
                                      </p:cBhvr>
                                      <p:tavLst>
                                        <p:tav tm="0">
                                          <p:val>
                                            <p:strVal val="1+#ppt_w/2"/>
                                          </p:val>
                                        </p:tav>
                                        <p:tav tm="100000">
                                          <p:val>
                                            <p:strVal val="#ppt_x"/>
                                          </p:val>
                                        </p:tav>
                                      </p:tavLst>
                                    </p:anim>
                                    <p:anim calcmode="lin" valueType="num">
                                      <p:cBhvr additive="base">
                                        <p:cTn id="41"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140574" cy="1015663"/>
          </a:xfrm>
          <a:prstGeom prst="rect">
            <a:avLst/>
          </a:prstGeom>
          <a:noFill/>
        </p:spPr>
        <p:txBody>
          <a:bodyPr wrap="none" rtlCol="0">
            <a:spAutoFit/>
          </a:bodyPr>
          <a:lstStyle/>
          <a:p>
            <a:r>
              <a:rPr lang="tr-TR" sz="6000" b="1" dirty="0"/>
              <a:t>Manevi gelişim</a:t>
            </a:r>
          </a:p>
        </p:txBody>
      </p:sp>
      <p:sp>
        <p:nvSpPr>
          <p:cNvPr id="24" name="Dikdörtgen 23"/>
          <p:cNvSpPr/>
          <p:nvPr/>
        </p:nvSpPr>
        <p:spPr>
          <a:xfrm>
            <a:off x="356651" y="1711903"/>
            <a:ext cx="4638862" cy="369332"/>
          </a:xfrm>
          <a:prstGeom prst="rect">
            <a:avLst/>
          </a:prstGeom>
        </p:spPr>
        <p:txBody>
          <a:bodyPr wrap="square">
            <a:spAutoFit/>
          </a:bodyPr>
          <a:lstStyle/>
          <a:p>
            <a:r>
              <a:rPr lang="tr-TR" b="1" dirty="0">
                <a:solidFill>
                  <a:srgbClr val="575757"/>
                </a:solidFill>
              </a:rPr>
              <a:t>Ayrıca;</a:t>
            </a:r>
          </a:p>
        </p:txBody>
      </p:sp>
      <p:grpSp>
        <p:nvGrpSpPr>
          <p:cNvPr id="18" name="Grup 17"/>
          <p:cNvGrpSpPr/>
          <p:nvPr/>
        </p:nvGrpSpPr>
        <p:grpSpPr>
          <a:xfrm>
            <a:off x="554927" y="2274846"/>
            <a:ext cx="6877719" cy="400110"/>
            <a:chOff x="554927" y="1881525"/>
            <a:chExt cx="6877719" cy="400110"/>
          </a:xfrm>
        </p:grpSpPr>
        <p:sp>
          <p:nvSpPr>
            <p:cNvPr id="19" name="Metin kutusu 1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Değerlerin zarar görmesi,</a:t>
              </a:r>
            </a:p>
          </p:txBody>
        </p:sp>
        <p:pic>
          <p:nvPicPr>
            <p:cNvPr id="20" name="Resim 19"/>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80664" y="2742696"/>
            <a:ext cx="6877719" cy="400110"/>
            <a:chOff x="554927" y="1881525"/>
            <a:chExt cx="6877719" cy="400110"/>
          </a:xfrm>
        </p:grpSpPr>
        <p:sp>
          <p:nvSpPr>
            <p:cNvPr id="29" name="Metin kutusu 28"/>
            <p:cNvSpPr txBox="1"/>
            <p:nvPr/>
          </p:nvSpPr>
          <p:spPr>
            <a:xfrm>
              <a:off x="746176" y="1881525"/>
              <a:ext cx="6686470" cy="400110"/>
            </a:xfrm>
            <a:prstGeom prst="rect">
              <a:avLst/>
            </a:prstGeom>
            <a:noFill/>
          </p:spPr>
          <p:txBody>
            <a:bodyPr wrap="square" rtlCol="0">
              <a:spAutoFit/>
            </a:bodyPr>
            <a:lstStyle/>
            <a:p>
              <a:r>
                <a:rPr lang="tr-TR" sz="2000" dirty="0">
                  <a:solidFill>
                    <a:srgbClr val="575757"/>
                  </a:solidFill>
                </a:rPr>
                <a:t>Aile ilişkilerinin zarar görmesi,</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580664" y="3244342"/>
            <a:ext cx="6877719" cy="707886"/>
            <a:chOff x="554927" y="1881525"/>
            <a:chExt cx="6877719" cy="707886"/>
          </a:xfrm>
        </p:grpSpPr>
        <p:sp>
          <p:nvSpPr>
            <p:cNvPr id="32" name="Metin kutusu 31"/>
            <p:cNvSpPr txBox="1"/>
            <p:nvPr/>
          </p:nvSpPr>
          <p:spPr>
            <a:xfrm>
              <a:off x="746176" y="1881525"/>
              <a:ext cx="6686470" cy="707886"/>
            </a:xfrm>
            <a:prstGeom prst="rect">
              <a:avLst/>
            </a:prstGeom>
            <a:noFill/>
          </p:spPr>
          <p:txBody>
            <a:bodyPr wrap="square" rtlCol="0">
              <a:spAutoFit/>
            </a:bodyPr>
            <a:lstStyle/>
            <a:p>
              <a:r>
                <a:rPr lang="tr-TR" sz="2000" dirty="0">
                  <a:solidFill>
                    <a:srgbClr val="575757"/>
                  </a:solidFill>
                </a:rPr>
                <a:t>Yalnızlık duygusunun artması ve gerçek</a:t>
              </a:r>
            </a:p>
            <a:p>
              <a:r>
                <a:rPr lang="tr-TR" sz="2000" dirty="0">
                  <a:solidFill>
                    <a:srgbClr val="575757"/>
                  </a:solidFill>
                </a:rPr>
                <a:t>ilişkilere ihtiyaç duyulmaması </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sp>
        <p:nvSpPr>
          <p:cNvPr id="37" name="Dikdörtgen 36"/>
          <p:cNvSpPr/>
          <p:nvPr/>
        </p:nvSpPr>
        <p:spPr>
          <a:xfrm>
            <a:off x="771913" y="4082403"/>
            <a:ext cx="4638862" cy="923330"/>
          </a:xfrm>
          <a:prstGeom prst="rect">
            <a:avLst/>
          </a:prstGeom>
        </p:spPr>
        <p:txBody>
          <a:bodyPr wrap="square">
            <a:spAutoFit/>
          </a:bodyPr>
          <a:lstStyle/>
          <a:p>
            <a:r>
              <a:rPr lang="tr-TR" i="1" dirty="0">
                <a:solidFill>
                  <a:srgbClr val="575757"/>
                </a:solidFill>
              </a:rPr>
              <a:t>gibi zararlar gözüküyorsa manevi gelişim zarar görüyor demektir ve bu durumda teknolojinin kötüye kullanımından bahsedilebilir.</a:t>
            </a:r>
          </a:p>
        </p:txBody>
      </p:sp>
      <p:sp>
        <p:nvSpPr>
          <p:cNvPr id="3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474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250"/>
                                        <p:tgtEl>
                                          <p:spTgt spid="37"/>
                                        </p:tgtEl>
                                      </p:cBhvr>
                                    </p:animEffect>
                                  </p:childTnLst>
                                </p:cTn>
                              </p:par>
                            </p:childTnLst>
                          </p:cTn>
                        </p:par>
                        <p:par>
                          <p:cTn id="49" fill="hold">
                            <p:stCondLst>
                              <p:cond delay="2500"/>
                            </p:stCondLst>
                            <p:childTnLst>
                              <p:par>
                                <p:cTn id="50" presetID="2" presetClass="entr" presetSubtype="2"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250" fill="hold"/>
                                        <p:tgtEl>
                                          <p:spTgt spid="34"/>
                                        </p:tgtEl>
                                        <p:attrNameLst>
                                          <p:attrName>ppt_x</p:attrName>
                                        </p:attrNameLst>
                                      </p:cBhvr>
                                      <p:tavLst>
                                        <p:tav tm="0">
                                          <p:val>
                                            <p:strVal val="1+#ppt_w/2"/>
                                          </p:val>
                                        </p:tav>
                                        <p:tav tm="100000">
                                          <p:val>
                                            <p:strVal val="#ppt_x"/>
                                          </p:val>
                                        </p:tav>
                                      </p:tavLst>
                                    </p:anim>
                                    <p:anim calcmode="lin" valueType="num">
                                      <p:cBhvr additive="base">
                                        <p:cTn id="53" dur="2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24" grpId="0"/>
      <p:bldP spid="37" grpId="0"/>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57710" cy="1015663"/>
          </a:xfrm>
          <a:prstGeom prst="rect">
            <a:avLst/>
          </a:prstGeom>
          <a:noFill/>
        </p:spPr>
        <p:txBody>
          <a:bodyPr wrap="none" rtlCol="0">
            <a:spAutoFit/>
          </a:bodyPr>
          <a:lstStyle/>
          <a:p>
            <a:r>
              <a:rPr lang="tr-TR" sz="6000" b="1" dirty="0"/>
              <a:t>Teknolojik bağımlılıklar</a:t>
            </a:r>
          </a:p>
        </p:txBody>
      </p:sp>
      <p:pic>
        <p:nvPicPr>
          <p:cNvPr id="25" name="Resim 24"/>
          <p:cNvPicPr>
            <a:picLocks noChangeAspect="1"/>
          </p:cNvPicPr>
          <p:nvPr/>
        </p:nvPicPr>
        <p:blipFill>
          <a:blip r:embed="rId4"/>
          <a:stretch>
            <a:fillRect/>
          </a:stretch>
        </p:blipFill>
        <p:spPr>
          <a:xfrm>
            <a:off x="2073990" y="2165902"/>
            <a:ext cx="8044020" cy="1800000"/>
          </a:xfrm>
          <a:prstGeom prst="rect">
            <a:avLst/>
          </a:prstGeom>
        </p:spPr>
      </p:pic>
      <p:sp>
        <p:nvSpPr>
          <p:cNvPr id="41" name="Freeform 5"/>
          <p:cNvSpPr>
            <a:spLocks/>
          </p:cNvSpPr>
          <p:nvPr/>
        </p:nvSpPr>
        <p:spPr bwMode="auto">
          <a:xfrm>
            <a:off x="588963" y="2997200"/>
            <a:ext cx="11017250" cy="130175"/>
          </a:xfrm>
          <a:custGeom>
            <a:avLst/>
            <a:gdLst>
              <a:gd name="T0" fmla="*/ 2919 w 2935"/>
              <a:gd name="T1" fmla="*/ 32 h 32"/>
              <a:gd name="T2" fmla="*/ 16 w 2935"/>
              <a:gd name="T3" fmla="*/ 32 h 32"/>
              <a:gd name="T4" fmla="*/ 0 w 2935"/>
              <a:gd name="T5" fmla="*/ 16 h 32"/>
              <a:gd name="T6" fmla="*/ 16 w 2935"/>
              <a:gd name="T7" fmla="*/ 0 h 32"/>
              <a:gd name="T8" fmla="*/ 2919 w 2935"/>
              <a:gd name="T9" fmla="*/ 0 h 32"/>
              <a:gd name="T10" fmla="*/ 2935 w 2935"/>
              <a:gd name="T11" fmla="*/ 16 h 32"/>
              <a:gd name="T12" fmla="*/ 2919 w 293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935" h="32">
                <a:moveTo>
                  <a:pt x="2919" y="32"/>
                </a:moveTo>
                <a:cubicBezTo>
                  <a:pt x="16" y="32"/>
                  <a:pt x="16" y="32"/>
                  <a:pt x="16" y="32"/>
                </a:cubicBezTo>
                <a:cubicBezTo>
                  <a:pt x="7" y="32"/>
                  <a:pt x="0" y="25"/>
                  <a:pt x="0" y="16"/>
                </a:cubicBezTo>
                <a:cubicBezTo>
                  <a:pt x="0" y="7"/>
                  <a:pt x="7" y="0"/>
                  <a:pt x="16" y="0"/>
                </a:cubicBezTo>
                <a:cubicBezTo>
                  <a:pt x="2919" y="0"/>
                  <a:pt x="2919" y="0"/>
                  <a:pt x="2919" y="0"/>
                </a:cubicBezTo>
                <a:cubicBezTo>
                  <a:pt x="2927" y="0"/>
                  <a:pt x="2935" y="7"/>
                  <a:pt x="2935" y="16"/>
                </a:cubicBezTo>
                <a:cubicBezTo>
                  <a:pt x="2935" y="25"/>
                  <a:pt x="2927" y="32"/>
                  <a:pt x="2919" y="32"/>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42" name="Resim 41"/>
          <p:cNvPicPr>
            <a:picLocks noChangeAspect="1"/>
          </p:cNvPicPr>
          <p:nvPr/>
        </p:nvPicPr>
        <p:blipFill>
          <a:blip r:embed="rId5"/>
          <a:stretch>
            <a:fillRect/>
          </a:stretch>
        </p:blipFill>
        <p:spPr>
          <a:xfrm>
            <a:off x="2168944" y="2255902"/>
            <a:ext cx="1620000" cy="1620000"/>
          </a:xfrm>
          <a:prstGeom prst="rect">
            <a:avLst/>
          </a:prstGeom>
        </p:spPr>
      </p:pic>
      <p:pic>
        <p:nvPicPr>
          <p:cNvPr id="43" name="Resim 42"/>
          <p:cNvPicPr>
            <a:picLocks noChangeAspect="1"/>
          </p:cNvPicPr>
          <p:nvPr/>
        </p:nvPicPr>
        <p:blipFill>
          <a:blip r:embed="rId6"/>
          <a:stretch>
            <a:fillRect/>
          </a:stretch>
        </p:blipFill>
        <p:spPr>
          <a:xfrm>
            <a:off x="4238634" y="2260222"/>
            <a:ext cx="1628901" cy="1620000"/>
          </a:xfrm>
          <a:prstGeom prst="rect">
            <a:avLst/>
          </a:prstGeom>
        </p:spPr>
      </p:pic>
      <p:pic>
        <p:nvPicPr>
          <p:cNvPr id="44" name="Resim 43"/>
          <p:cNvPicPr>
            <a:picLocks noChangeAspect="1"/>
          </p:cNvPicPr>
          <p:nvPr/>
        </p:nvPicPr>
        <p:blipFill>
          <a:blip r:embed="rId7"/>
          <a:stretch>
            <a:fillRect/>
          </a:stretch>
        </p:blipFill>
        <p:spPr>
          <a:xfrm>
            <a:off x="6317225" y="2263807"/>
            <a:ext cx="1628901" cy="1620000"/>
          </a:xfrm>
          <a:prstGeom prst="rect">
            <a:avLst/>
          </a:prstGeom>
        </p:spPr>
      </p:pic>
      <p:pic>
        <p:nvPicPr>
          <p:cNvPr id="45" name="Resim 44"/>
          <p:cNvPicPr>
            <a:picLocks noChangeAspect="1"/>
          </p:cNvPicPr>
          <p:nvPr/>
        </p:nvPicPr>
        <p:blipFill>
          <a:blip r:embed="rId8"/>
          <a:stretch>
            <a:fillRect/>
          </a:stretch>
        </p:blipFill>
        <p:spPr>
          <a:xfrm>
            <a:off x="8405441" y="2263807"/>
            <a:ext cx="1628901" cy="1620000"/>
          </a:xfrm>
          <a:prstGeom prst="rect">
            <a:avLst/>
          </a:prstGeom>
        </p:spPr>
      </p:pic>
      <p:sp>
        <p:nvSpPr>
          <p:cNvPr id="46" name="Metin kutusu 45"/>
          <p:cNvSpPr txBox="1"/>
          <p:nvPr/>
        </p:nvSpPr>
        <p:spPr>
          <a:xfrm>
            <a:off x="2320943" y="4079258"/>
            <a:ext cx="1316002" cy="523220"/>
          </a:xfrm>
          <a:prstGeom prst="rect">
            <a:avLst/>
          </a:prstGeom>
          <a:noFill/>
        </p:spPr>
        <p:txBody>
          <a:bodyPr wrap="none" rtlCol="0">
            <a:spAutoFit/>
          </a:bodyPr>
          <a:lstStyle/>
          <a:p>
            <a:pPr algn="ctr"/>
            <a:r>
              <a:rPr lang="tr-TR" sz="1400" b="1" dirty="0">
                <a:solidFill>
                  <a:srgbClr val="E61F4F"/>
                </a:solidFill>
              </a:rPr>
              <a:t>İNTERNET VE</a:t>
            </a:r>
          </a:p>
          <a:p>
            <a:pPr algn="ctr"/>
            <a:r>
              <a:rPr lang="tr-TR" sz="1400" b="1" dirty="0">
                <a:solidFill>
                  <a:srgbClr val="E61F4F"/>
                </a:solidFill>
              </a:rPr>
              <a:t>SOSYAL MEDYA</a:t>
            </a:r>
          </a:p>
        </p:txBody>
      </p:sp>
      <p:sp>
        <p:nvSpPr>
          <p:cNvPr id="47" name="Metin kutusu 46"/>
          <p:cNvSpPr txBox="1"/>
          <p:nvPr/>
        </p:nvSpPr>
        <p:spPr>
          <a:xfrm>
            <a:off x="4575872" y="4078555"/>
            <a:ext cx="954428" cy="523220"/>
          </a:xfrm>
          <a:prstGeom prst="rect">
            <a:avLst/>
          </a:prstGeom>
          <a:noFill/>
        </p:spPr>
        <p:txBody>
          <a:bodyPr wrap="none" rtlCol="0">
            <a:spAutoFit/>
          </a:bodyPr>
          <a:lstStyle/>
          <a:p>
            <a:pPr algn="ctr"/>
            <a:r>
              <a:rPr lang="tr-TR" sz="1400" b="1" dirty="0">
                <a:solidFill>
                  <a:srgbClr val="231F20"/>
                </a:solidFill>
              </a:rPr>
              <a:t>TELEFON</a:t>
            </a:r>
          </a:p>
          <a:p>
            <a:pPr algn="ctr"/>
            <a:r>
              <a:rPr lang="tr-TR" sz="1400" b="1" dirty="0">
                <a:solidFill>
                  <a:srgbClr val="231F20"/>
                </a:solidFill>
              </a:rPr>
              <a:t>VE TABLET</a:t>
            </a:r>
          </a:p>
        </p:txBody>
      </p:sp>
      <p:sp>
        <p:nvSpPr>
          <p:cNvPr id="48" name="Metin kutusu 47"/>
          <p:cNvSpPr txBox="1"/>
          <p:nvPr/>
        </p:nvSpPr>
        <p:spPr>
          <a:xfrm>
            <a:off x="6622997" y="4078839"/>
            <a:ext cx="1130567" cy="523220"/>
          </a:xfrm>
          <a:prstGeom prst="rect">
            <a:avLst/>
          </a:prstGeom>
          <a:noFill/>
        </p:spPr>
        <p:txBody>
          <a:bodyPr wrap="none" rtlCol="0">
            <a:spAutoFit/>
          </a:bodyPr>
          <a:lstStyle/>
          <a:p>
            <a:pPr algn="ctr"/>
            <a:r>
              <a:rPr lang="tr-TR" sz="1400" b="1" dirty="0">
                <a:solidFill>
                  <a:srgbClr val="FAB529"/>
                </a:solidFill>
              </a:rPr>
              <a:t>OYUN</a:t>
            </a:r>
          </a:p>
          <a:p>
            <a:pPr algn="ctr"/>
            <a:r>
              <a:rPr lang="tr-TR" sz="1400" b="1" dirty="0">
                <a:solidFill>
                  <a:srgbClr val="FAB529"/>
                </a:solidFill>
              </a:rPr>
              <a:t>KONSOLLARI</a:t>
            </a:r>
          </a:p>
        </p:txBody>
      </p:sp>
      <p:sp>
        <p:nvSpPr>
          <p:cNvPr id="49" name="Metin kutusu 48"/>
          <p:cNvSpPr txBox="1"/>
          <p:nvPr/>
        </p:nvSpPr>
        <p:spPr>
          <a:xfrm>
            <a:off x="8604419" y="4078136"/>
            <a:ext cx="1316002" cy="523220"/>
          </a:xfrm>
          <a:prstGeom prst="rect">
            <a:avLst/>
          </a:prstGeom>
          <a:noFill/>
        </p:spPr>
        <p:txBody>
          <a:bodyPr wrap="none" rtlCol="0">
            <a:spAutoFit/>
          </a:bodyPr>
          <a:lstStyle/>
          <a:p>
            <a:pPr algn="ctr"/>
            <a:r>
              <a:rPr lang="tr-TR" sz="1400" b="1" dirty="0">
                <a:solidFill>
                  <a:srgbClr val="11A74F"/>
                </a:solidFill>
              </a:rPr>
              <a:t>BİLGİSAYAR</a:t>
            </a:r>
          </a:p>
          <a:p>
            <a:pPr algn="ctr"/>
            <a:r>
              <a:rPr lang="tr-TR" sz="1400" b="1" dirty="0">
                <a:solidFill>
                  <a:srgbClr val="11A74F"/>
                </a:solidFill>
              </a:rPr>
              <a:t>VE TELEVİZYON</a:t>
            </a:r>
          </a:p>
        </p:txBody>
      </p:sp>
    </p:spTree>
    <p:extLst>
      <p:ext uri="{BB962C8B-B14F-4D97-AF65-F5344CB8AC3E}">
        <p14:creationId xmlns:p14="http://schemas.microsoft.com/office/powerpoint/2010/main" val="35660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750"/>
                                        <p:tgtEl>
                                          <p:spTgt spid="41"/>
                                        </p:tgtEl>
                                      </p:cBhvr>
                                    </p:animEffect>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par>
                          <p:cTn id="31" fill="hold">
                            <p:stCondLst>
                              <p:cond delay="1750"/>
                            </p:stCondLst>
                            <p:childTnLst>
                              <p:par>
                                <p:cTn id="32" presetID="53" presetClass="entr" presetSubtype="16"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p:cTn id="34" dur="250" fill="hold"/>
                                        <p:tgtEl>
                                          <p:spTgt spid="42"/>
                                        </p:tgtEl>
                                        <p:attrNameLst>
                                          <p:attrName>ppt_w</p:attrName>
                                        </p:attrNameLst>
                                      </p:cBhvr>
                                      <p:tavLst>
                                        <p:tav tm="0">
                                          <p:val>
                                            <p:fltVal val="0"/>
                                          </p:val>
                                        </p:tav>
                                        <p:tav tm="100000">
                                          <p:val>
                                            <p:strVal val="#ppt_w"/>
                                          </p:val>
                                        </p:tav>
                                      </p:tavLst>
                                    </p:anim>
                                    <p:anim calcmode="lin" valueType="num">
                                      <p:cBhvr>
                                        <p:cTn id="35" dur="250" fill="hold"/>
                                        <p:tgtEl>
                                          <p:spTgt spid="42"/>
                                        </p:tgtEl>
                                        <p:attrNameLst>
                                          <p:attrName>ppt_h</p:attrName>
                                        </p:attrNameLst>
                                      </p:cBhvr>
                                      <p:tavLst>
                                        <p:tav tm="0">
                                          <p:val>
                                            <p:fltVal val="0"/>
                                          </p:val>
                                        </p:tav>
                                        <p:tav tm="100000">
                                          <p:val>
                                            <p:strVal val="#ppt_h"/>
                                          </p:val>
                                        </p:tav>
                                      </p:tavLst>
                                    </p:anim>
                                    <p:animEffect transition="in" filter="fade">
                                      <p:cBhvr>
                                        <p:cTn id="36" dur="250"/>
                                        <p:tgtEl>
                                          <p:spTgt spid="42"/>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250" fill="hold"/>
                                        <p:tgtEl>
                                          <p:spTgt spid="43"/>
                                        </p:tgtEl>
                                        <p:attrNameLst>
                                          <p:attrName>ppt_w</p:attrName>
                                        </p:attrNameLst>
                                      </p:cBhvr>
                                      <p:tavLst>
                                        <p:tav tm="0">
                                          <p:val>
                                            <p:fltVal val="0"/>
                                          </p:val>
                                        </p:tav>
                                        <p:tav tm="100000">
                                          <p:val>
                                            <p:strVal val="#ppt_w"/>
                                          </p:val>
                                        </p:tav>
                                      </p:tavLst>
                                    </p:anim>
                                    <p:anim calcmode="lin" valueType="num">
                                      <p:cBhvr>
                                        <p:cTn id="41" dur="250" fill="hold"/>
                                        <p:tgtEl>
                                          <p:spTgt spid="43"/>
                                        </p:tgtEl>
                                        <p:attrNameLst>
                                          <p:attrName>ppt_h</p:attrName>
                                        </p:attrNameLst>
                                      </p:cBhvr>
                                      <p:tavLst>
                                        <p:tav tm="0">
                                          <p:val>
                                            <p:fltVal val="0"/>
                                          </p:val>
                                        </p:tav>
                                        <p:tav tm="100000">
                                          <p:val>
                                            <p:strVal val="#ppt_h"/>
                                          </p:val>
                                        </p:tav>
                                      </p:tavLst>
                                    </p:anim>
                                    <p:animEffect transition="in" filter="fade">
                                      <p:cBhvr>
                                        <p:cTn id="42" dur="250"/>
                                        <p:tgtEl>
                                          <p:spTgt spid="43"/>
                                        </p:tgtEl>
                                      </p:cBhvr>
                                    </p:animEffect>
                                  </p:childTnLst>
                                </p:cTn>
                              </p:par>
                            </p:childTnLst>
                          </p:cTn>
                        </p:par>
                        <p:par>
                          <p:cTn id="43" fill="hold">
                            <p:stCondLst>
                              <p:cond delay="2250"/>
                            </p:stCondLst>
                            <p:childTnLst>
                              <p:par>
                                <p:cTn id="44" presetID="53" presetClass="entr" presetSubtype="16"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250" fill="hold"/>
                                        <p:tgtEl>
                                          <p:spTgt spid="44"/>
                                        </p:tgtEl>
                                        <p:attrNameLst>
                                          <p:attrName>ppt_w</p:attrName>
                                        </p:attrNameLst>
                                      </p:cBhvr>
                                      <p:tavLst>
                                        <p:tav tm="0">
                                          <p:val>
                                            <p:fltVal val="0"/>
                                          </p:val>
                                        </p:tav>
                                        <p:tav tm="100000">
                                          <p:val>
                                            <p:strVal val="#ppt_w"/>
                                          </p:val>
                                        </p:tav>
                                      </p:tavLst>
                                    </p:anim>
                                    <p:anim calcmode="lin" valueType="num">
                                      <p:cBhvr>
                                        <p:cTn id="47" dur="250" fill="hold"/>
                                        <p:tgtEl>
                                          <p:spTgt spid="44"/>
                                        </p:tgtEl>
                                        <p:attrNameLst>
                                          <p:attrName>ppt_h</p:attrName>
                                        </p:attrNameLst>
                                      </p:cBhvr>
                                      <p:tavLst>
                                        <p:tav tm="0">
                                          <p:val>
                                            <p:fltVal val="0"/>
                                          </p:val>
                                        </p:tav>
                                        <p:tav tm="100000">
                                          <p:val>
                                            <p:strVal val="#ppt_h"/>
                                          </p:val>
                                        </p:tav>
                                      </p:tavLst>
                                    </p:anim>
                                    <p:animEffect transition="in" filter="fade">
                                      <p:cBhvr>
                                        <p:cTn id="48" dur="250"/>
                                        <p:tgtEl>
                                          <p:spTgt spid="44"/>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250" fill="hold"/>
                                        <p:tgtEl>
                                          <p:spTgt spid="45"/>
                                        </p:tgtEl>
                                        <p:attrNameLst>
                                          <p:attrName>ppt_w</p:attrName>
                                        </p:attrNameLst>
                                      </p:cBhvr>
                                      <p:tavLst>
                                        <p:tav tm="0">
                                          <p:val>
                                            <p:fltVal val="0"/>
                                          </p:val>
                                        </p:tav>
                                        <p:tav tm="100000">
                                          <p:val>
                                            <p:strVal val="#ppt_w"/>
                                          </p:val>
                                        </p:tav>
                                      </p:tavLst>
                                    </p:anim>
                                    <p:anim calcmode="lin" valueType="num">
                                      <p:cBhvr>
                                        <p:cTn id="53" dur="250" fill="hold"/>
                                        <p:tgtEl>
                                          <p:spTgt spid="45"/>
                                        </p:tgtEl>
                                        <p:attrNameLst>
                                          <p:attrName>ppt_h</p:attrName>
                                        </p:attrNameLst>
                                      </p:cBhvr>
                                      <p:tavLst>
                                        <p:tav tm="0">
                                          <p:val>
                                            <p:fltVal val="0"/>
                                          </p:val>
                                        </p:tav>
                                        <p:tav tm="100000">
                                          <p:val>
                                            <p:strVal val="#ppt_h"/>
                                          </p:val>
                                        </p:tav>
                                      </p:tavLst>
                                    </p:anim>
                                    <p:animEffect transition="in" filter="fade">
                                      <p:cBhvr>
                                        <p:cTn id="54" dur="250"/>
                                        <p:tgtEl>
                                          <p:spTgt spid="45"/>
                                        </p:tgtEl>
                                      </p:cBhvr>
                                    </p:animEffect>
                                  </p:childTnLst>
                                </p:cTn>
                              </p:par>
                            </p:childTnLst>
                          </p:cTn>
                        </p:par>
                        <p:par>
                          <p:cTn id="55" fill="hold">
                            <p:stCondLst>
                              <p:cond delay="2750"/>
                            </p:stCondLst>
                            <p:childTnLst>
                              <p:par>
                                <p:cTn id="56" presetID="10" presetClass="entr" presetSubtype="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250"/>
                                        <p:tgtEl>
                                          <p:spTgt spid="46"/>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250"/>
                                        <p:tgtEl>
                                          <p:spTgt spid="47"/>
                                        </p:tgtEl>
                                      </p:cBhvr>
                                    </p:animEffect>
                                  </p:childTnLst>
                                </p:cTn>
                              </p:par>
                            </p:childTnLst>
                          </p:cTn>
                        </p:par>
                        <p:par>
                          <p:cTn id="63" fill="hold">
                            <p:stCondLst>
                              <p:cond delay="3250"/>
                            </p:stCondLst>
                            <p:childTnLst>
                              <p:par>
                                <p:cTn id="64" presetID="10" presetClass="entr" presetSubtype="0" fill="hold" grpId="0"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50"/>
                                        <p:tgtEl>
                                          <p:spTgt spid="48"/>
                                        </p:tgtEl>
                                      </p:cBhvr>
                                    </p:animEffec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41" grpId="0" animBg="1"/>
      <p:bldP spid="46" grpId="0"/>
      <p:bldP spid="47" grpId="0"/>
      <p:bldP spid="48"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511428" cy="1938992"/>
          </a:xfrm>
          <a:prstGeom prst="rect">
            <a:avLst/>
          </a:prstGeom>
          <a:noFill/>
        </p:spPr>
        <p:txBody>
          <a:bodyPr wrap="none" rtlCol="0">
            <a:spAutoFit/>
          </a:bodyPr>
          <a:lstStyle/>
          <a:p>
            <a:r>
              <a:rPr lang="tr-TR" sz="6000" b="1" dirty="0"/>
              <a:t>Sosyal medya</a:t>
            </a:r>
          </a:p>
          <a:p>
            <a:r>
              <a:rPr lang="tr-TR" sz="6000" b="1" dirty="0"/>
              <a:t>bağımlılığı</a:t>
            </a:r>
          </a:p>
        </p:txBody>
      </p:sp>
      <p:grpSp>
        <p:nvGrpSpPr>
          <p:cNvPr id="32" name="Grup 31"/>
          <p:cNvGrpSpPr/>
          <p:nvPr/>
        </p:nvGrpSpPr>
        <p:grpSpPr>
          <a:xfrm>
            <a:off x="554927" y="2396325"/>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Canınız sıkılınca aklınıza gelen ilk seçenekse,</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25" name="Grup 24"/>
          <p:cNvGrpSpPr/>
          <p:nvPr/>
        </p:nvGrpSpPr>
        <p:grpSpPr>
          <a:xfrm>
            <a:off x="554927" y="2805227"/>
            <a:ext cx="6550548" cy="369332"/>
            <a:chOff x="554927" y="2447025"/>
            <a:chExt cx="6550548" cy="369332"/>
          </a:xfrm>
        </p:grpSpPr>
        <p:sp>
          <p:nvSpPr>
            <p:cNvPr id="41" name="Dikdörtgen 40"/>
            <p:cNvSpPr/>
            <p:nvPr/>
          </p:nvSpPr>
          <p:spPr>
            <a:xfrm>
              <a:off x="746177" y="2447025"/>
              <a:ext cx="6359298" cy="369332"/>
            </a:xfrm>
            <a:prstGeom prst="rect">
              <a:avLst/>
            </a:prstGeom>
          </p:spPr>
          <p:txBody>
            <a:bodyPr wrap="square">
              <a:spAutoFit/>
            </a:bodyPr>
            <a:lstStyle/>
            <a:p>
              <a:r>
                <a:rPr lang="tr-TR" dirty="0">
                  <a:solidFill>
                    <a:srgbClr val="575757"/>
                  </a:solidFill>
                </a:rPr>
                <a:t>Gerçek hayatınızın önüne geçiyorsa,</a:t>
              </a:r>
            </a:p>
          </p:txBody>
        </p:sp>
        <p:pic>
          <p:nvPicPr>
            <p:cNvPr id="42" name="Resim 41"/>
            <p:cNvPicPr>
              <a:picLocks noChangeAspect="1"/>
            </p:cNvPicPr>
            <p:nvPr/>
          </p:nvPicPr>
          <p:blipFill>
            <a:blip r:embed="rId4"/>
            <a:stretch>
              <a:fillRect/>
            </a:stretch>
          </p:blipFill>
          <p:spPr>
            <a:xfrm>
              <a:off x="554927" y="2549458"/>
              <a:ext cx="191250" cy="180000"/>
            </a:xfrm>
            <a:prstGeom prst="rect">
              <a:avLst/>
            </a:prstGeom>
          </p:spPr>
        </p:pic>
      </p:grpSp>
      <p:grpSp>
        <p:nvGrpSpPr>
          <p:cNvPr id="43" name="Grup 42"/>
          <p:cNvGrpSpPr/>
          <p:nvPr/>
        </p:nvGrpSpPr>
        <p:grpSpPr>
          <a:xfrm>
            <a:off x="554927" y="3196091"/>
            <a:ext cx="6844162" cy="369332"/>
            <a:chOff x="554927" y="2447025"/>
            <a:chExt cx="6844162" cy="369332"/>
          </a:xfrm>
        </p:grpSpPr>
        <p:sp>
          <p:nvSpPr>
            <p:cNvPr id="44" name="Dikdörtgen 43"/>
            <p:cNvSpPr/>
            <p:nvPr/>
          </p:nvSpPr>
          <p:spPr>
            <a:xfrm>
              <a:off x="746176" y="2447025"/>
              <a:ext cx="6652913" cy="369332"/>
            </a:xfrm>
            <a:prstGeom prst="rect">
              <a:avLst/>
            </a:prstGeom>
          </p:spPr>
          <p:txBody>
            <a:bodyPr wrap="square">
              <a:spAutoFit/>
            </a:bodyPr>
            <a:lstStyle/>
            <a:p>
              <a:r>
                <a:rPr lang="tr-TR" dirty="0">
                  <a:solidFill>
                    <a:srgbClr val="575757"/>
                  </a:solidFill>
                </a:rPr>
                <a:t>Günlük hayatınızın ve sorumluluklarınızın aksamasına sebep oluyorsa,</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grpSp>
        <p:nvGrpSpPr>
          <p:cNvPr id="46" name="Grup 45"/>
          <p:cNvGrpSpPr/>
          <p:nvPr/>
        </p:nvGrpSpPr>
        <p:grpSpPr>
          <a:xfrm>
            <a:off x="554927" y="3561805"/>
            <a:ext cx="6844162" cy="369332"/>
            <a:chOff x="554927" y="2447025"/>
            <a:chExt cx="6844162" cy="369332"/>
          </a:xfrm>
        </p:grpSpPr>
        <p:sp>
          <p:nvSpPr>
            <p:cNvPr id="47" name="Dikdörtgen 46"/>
            <p:cNvSpPr/>
            <p:nvPr/>
          </p:nvSpPr>
          <p:spPr>
            <a:xfrm>
              <a:off x="746176" y="2447025"/>
              <a:ext cx="6652913" cy="369332"/>
            </a:xfrm>
            <a:prstGeom prst="rect">
              <a:avLst/>
            </a:prstGeom>
          </p:spPr>
          <p:txBody>
            <a:bodyPr wrap="square">
              <a:spAutoFit/>
            </a:bodyPr>
            <a:lstStyle/>
            <a:p>
              <a:r>
                <a:rPr lang="tr-TR" dirty="0">
                  <a:solidFill>
                    <a:srgbClr val="575757"/>
                  </a:solidFill>
                </a:rPr>
                <a:t>Gerçek arkadaşlıkların yerini sanal arkadaşlıklar ve takipçiler alıyorsa,</a:t>
              </a:r>
            </a:p>
          </p:txBody>
        </p:sp>
        <p:pic>
          <p:nvPicPr>
            <p:cNvPr id="48" name="Resim 47"/>
            <p:cNvPicPr>
              <a:picLocks noChangeAspect="1"/>
            </p:cNvPicPr>
            <p:nvPr/>
          </p:nvPicPr>
          <p:blipFill>
            <a:blip r:embed="rId4"/>
            <a:stretch>
              <a:fillRect/>
            </a:stretch>
          </p:blipFill>
          <p:spPr>
            <a:xfrm>
              <a:off x="554927" y="2549458"/>
              <a:ext cx="191250" cy="180000"/>
            </a:xfrm>
            <a:prstGeom prst="rect">
              <a:avLst/>
            </a:prstGeom>
          </p:spPr>
        </p:pic>
      </p:grpSp>
      <p:grpSp>
        <p:nvGrpSpPr>
          <p:cNvPr id="49" name="Grup 48"/>
          <p:cNvGrpSpPr/>
          <p:nvPr/>
        </p:nvGrpSpPr>
        <p:grpSpPr>
          <a:xfrm>
            <a:off x="554927" y="3921917"/>
            <a:ext cx="6844162" cy="369332"/>
            <a:chOff x="554927" y="2447025"/>
            <a:chExt cx="6844162" cy="369332"/>
          </a:xfrm>
        </p:grpSpPr>
        <p:sp>
          <p:nvSpPr>
            <p:cNvPr id="50" name="Dikdörtgen 49"/>
            <p:cNvSpPr/>
            <p:nvPr/>
          </p:nvSpPr>
          <p:spPr>
            <a:xfrm>
              <a:off x="746176" y="2447025"/>
              <a:ext cx="6652913" cy="369332"/>
            </a:xfrm>
            <a:prstGeom prst="rect">
              <a:avLst/>
            </a:prstGeom>
          </p:spPr>
          <p:txBody>
            <a:bodyPr wrap="square">
              <a:spAutoFit/>
            </a:bodyPr>
            <a:lstStyle/>
            <a:p>
              <a:r>
                <a:rPr lang="tr-TR" dirty="0">
                  <a:solidFill>
                    <a:srgbClr val="575757"/>
                  </a:solidFill>
                </a:rPr>
                <a:t>Aşırı zaman alıyor ve ulaşılamadığında huzursuzluk oluşturuyorsa,</a:t>
              </a:r>
            </a:p>
          </p:txBody>
        </p:sp>
        <p:pic>
          <p:nvPicPr>
            <p:cNvPr id="51" name="Resim 50"/>
            <p:cNvPicPr>
              <a:picLocks noChangeAspect="1"/>
            </p:cNvPicPr>
            <p:nvPr/>
          </p:nvPicPr>
          <p:blipFill>
            <a:blip r:embed="rId4"/>
            <a:stretch>
              <a:fillRect/>
            </a:stretch>
          </p:blipFill>
          <p:spPr>
            <a:xfrm>
              <a:off x="554927" y="2549458"/>
              <a:ext cx="191250" cy="180000"/>
            </a:xfrm>
            <a:prstGeom prst="rect">
              <a:avLst/>
            </a:prstGeom>
          </p:spPr>
        </p:pic>
      </p:grpSp>
      <p:grpSp>
        <p:nvGrpSpPr>
          <p:cNvPr id="52" name="Grup 51"/>
          <p:cNvGrpSpPr/>
          <p:nvPr/>
        </p:nvGrpSpPr>
        <p:grpSpPr>
          <a:xfrm>
            <a:off x="554927" y="4304007"/>
            <a:ext cx="6844162" cy="646331"/>
            <a:chOff x="554927" y="2447025"/>
            <a:chExt cx="6844162" cy="646331"/>
          </a:xfrm>
        </p:grpSpPr>
        <p:sp>
          <p:nvSpPr>
            <p:cNvPr id="53" name="Dikdörtgen 52"/>
            <p:cNvSpPr/>
            <p:nvPr/>
          </p:nvSpPr>
          <p:spPr>
            <a:xfrm>
              <a:off x="746176" y="2447025"/>
              <a:ext cx="6652913" cy="646331"/>
            </a:xfrm>
            <a:prstGeom prst="rect">
              <a:avLst/>
            </a:prstGeom>
          </p:spPr>
          <p:txBody>
            <a:bodyPr wrap="square">
              <a:spAutoFit/>
            </a:bodyPr>
            <a:lstStyle/>
            <a:p>
              <a:r>
                <a:rPr lang="tr-TR" dirty="0">
                  <a:solidFill>
                    <a:srgbClr val="575757"/>
                  </a:solidFill>
                </a:rPr>
                <a:t>Sürekli bir şeyler paylaşma ihtiyacı duyuyorsanız, </a:t>
              </a:r>
            </a:p>
            <a:p>
              <a:r>
                <a:rPr lang="tr-TR" b="1" dirty="0">
                  <a:solidFill>
                    <a:srgbClr val="575757"/>
                  </a:solidFill>
                </a:rPr>
                <a:t>sosyal medya bağımlısı</a:t>
              </a:r>
              <a:r>
                <a:rPr lang="tr-TR" dirty="0">
                  <a:solidFill>
                    <a:srgbClr val="575757"/>
                  </a:solidFill>
                </a:rPr>
                <a:t> olduğunuzdan söz edilebilir.</a:t>
              </a:r>
            </a:p>
          </p:txBody>
        </p:sp>
        <p:pic>
          <p:nvPicPr>
            <p:cNvPr id="54" name="Resim 5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443107"/>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50"/>
                                        <p:tgtEl>
                                          <p:spTgt spid="4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250"/>
                                        <p:tgtEl>
                                          <p:spTgt spid="52"/>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250"/>
                                        <p:tgtEl>
                                          <p:spTgt spid="55"/>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407571" cy="1015663"/>
          </a:xfrm>
          <a:prstGeom prst="rect">
            <a:avLst/>
          </a:prstGeom>
          <a:noFill/>
        </p:spPr>
        <p:txBody>
          <a:bodyPr wrap="none" rtlCol="0">
            <a:spAutoFit/>
          </a:bodyPr>
          <a:lstStyle/>
          <a:p>
            <a:r>
              <a:rPr lang="tr-TR" sz="6000" b="1" dirty="0"/>
              <a:t>Oyun bağımlılığı</a:t>
            </a:r>
          </a:p>
        </p:txBody>
      </p:sp>
      <p:grpSp>
        <p:nvGrpSpPr>
          <p:cNvPr id="32" name="Grup 31"/>
          <p:cNvGrpSpPr/>
          <p:nvPr/>
        </p:nvGrpSpPr>
        <p:grpSpPr>
          <a:xfrm>
            <a:off x="554927" y="1536631"/>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Giderek oyun başında daha fazla zaman geçirmek</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25" name="Grup 24"/>
          <p:cNvGrpSpPr/>
          <p:nvPr/>
        </p:nvGrpSpPr>
        <p:grpSpPr>
          <a:xfrm>
            <a:off x="554927" y="1945533"/>
            <a:ext cx="6550548" cy="646331"/>
            <a:chOff x="554927" y="2447025"/>
            <a:chExt cx="6550548" cy="646331"/>
          </a:xfrm>
        </p:grpSpPr>
        <p:sp>
          <p:nvSpPr>
            <p:cNvPr id="41" name="Dikdörtgen 40"/>
            <p:cNvSpPr/>
            <p:nvPr/>
          </p:nvSpPr>
          <p:spPr>
            <a:xfrm>
              <a:off x="746177" y="2447025"/>
              <a:ext cx="6359298" cy="646331"/>
            </a:xfrm>
            <a:prstGeom prst="rect">
              <a:avLst/>
            </a:prstGeom>
          </p:spPr>
          <p:txBody>
            <a:bodyPr wrap="square">
              <a:spAutoFit/>
            </a:bodyPr>
            <a:lstStyle/>
            <a:p>
              <a:r>
                <a:rPr lang="tr-TR" dirty="0">
                  <a:solidFill>
                    <a:srgbClr val="575757"/>
                  </a:solidFill>
                </a:rPr>
                <a:t>Aile ya da arkadaşlarla birlikte vakit geçirmek yerine </a:t>
              </a:r>
            </a:p>
            <a:p>
              <a:r>
                <a:rPr lang="tr-TR" dirty="0">
                  <a:solidFill>
                    <a:srgbClr val="575757"/>
                  </a:solidFill>
                </a:rPr>
                <a:t>oyun oynamayı tercih etmek</a:t>
              </a:r>
            </a:p>
          </p:txBody>
        </p:sp>
        <p:pic>
          <p:nvPicPr>
            <p:cNvPr id="42" name="Resim 41"/>
            <p:cNvPicPr>
              <a:picLocks noChangeAspect="1"/>
            </p:cNvPicPr>
            <p:nvPr/>
          </p:nvPicPr>
          <p:blipFill>
            <a:blip r:embed="rId4"/>
            <a:stretch>
              <a:fillRect/>
            </a:stretch>
          </p:blipFill>
          <p:spPr>
            <a:xfrm>
              <a:off x="554927" y="2549458"/>
              <a:ext cx="191250" cy="180000"/>
            </a:xfrm>
            <a:prstGeom prst="rect">
              <a:avLst/>
            </a:prstGeom>
          </p:spPr>
        </p:pic>
      </p:grpSp>
      <p:grpSp>
        <p:nvGrpSpPr>
          <p:cNvPr id="43" name="Grup 42"/>
          <p:cNvGrpSpPr/>
          <p:nvPr/>
        </p:nvGrpSpPr>
        <p:grpSpPr>
          <a:xfrm>
            <a:off x="554927" y="2573187"/>
            <a:ext cx="6844162" cy="646331"/>
            <a:chOff x="554927" y="2447025"/>
            <a:chExt cx="6844162" cy="646331"/>
          </a:xfrm>
        </p:grpSpPr>
        <p:sp>
          <p:nvSpPr>
            <p:cNvPr id="44" name="Dikdörtgen 43"/>
            <p:cNvSpPr/>
            <p:nvPr/>
          </p:nvSpPr>
          <p:spPr>
            <a:xfrm>
              <a:off x="746176" y="2447025"/>
              <a:ext cx="6652913" cy="646331"/>
            </a:xfrm>
            <a:prstGeom prst="rect">
              <a:avLst/>
            </a:prstGeom>
          </p:spPr>
          <p:txBody>
            <a:bodyPr wrap="square">
              <a:spAutoFit/>
            </a:bodyPr>
            <a:lstStyle/>
            <a:p>
              <a:r>
                <a:rPr lang="tr-TR" dirty="0">
                  <a:solidFill>
                    <a:srgbClr val="575757"/>
                  </a:solidFill>
                </a:rPr>
                <a:t>Oyunlarda alınan başarı ve ilerlemeleri gerçek hayattaki </a:t>
              </a:r>
            </a:p>
            <a:p>
              <a:r>
                <a:rPr lang="tr-TR" dirty="0">
                  <a:solidFill>
                    <a:srgbClr val="575757"/>
                  </a:solidFill>
                </a:rPr>
                <a:t>başarılardan daha çok önemsemeye başlamak</a:t>
              </a:r>
            </a:p>
          </p:txBody>
        </p:sp>
        <p:pic>
          <p:nvPicPr>
            <p:cNvPr id="45" name="Resim 44"/>
            <p:cNvPicPr>
              <a:picLocks noChangeAspect="1"/>
            </p:cNvPicPr>
            <p:nvPr/>
          </p:nvPicPr>
          <p:blipFill>
            <a:blip r:embed="rId4"/>
            <a:stretch>
              <a:fillRect/>
            </a:stretch>
          </p:blipFill>
          <p:spPr>
            <a:xfrm>
              <a:off x="554927" y="2549458"/>
              <a:ext cx="191250" cy="180000"/>
            </a:xfrm>
            <a:prstGeom prst="rect">
              <a:avLst/>
            </a:prstGeom>
          </p:spPr>
        </p:pic>
      </p:grpSp>
      <p:grpSp>
        <p:nvGrpSpPr>
          <p:cNvPr id="46" name="Grup 45"/>
          <p:cNvGrpSpPr/>
          <p:nvPr/>
        </p:nvGrpSpPr>
        <p:grpSpPr>
          <a:xfrm>
            <a:off x="554927" y="3200077"/>
            <a:ext cx="6844162" cy="646331"/>
            <a:chOff x="554927" y="2447025"/>
            <a:chExt cx="6844162" cy="646331"/>
          </a:xfrm>
        </p:grpSpPr>
        <p:sp>
          <p:nvSpPr>
            <p:cNvPr id="47" name="Dikdörtgen 46"/>
            <p:cNvSpPr/>
            <p:nvPr/>
          </p:nvSpPr>
          <p:spPr>
            <a:xfrm>
              <a:off x="746176" y="2447025"/>
              <a:ext cx="6652913" cy="646331"/>
            </a:xfrm>
            <a:prstGeom prst="rect">
              <a:avLst/>
            </a:prstGeom>
          </p:spPr>
          <p:txBody>
            <a:bodyPr wrap="square">
              <a:spAutoFit/>
            </a:bodyPr>
            <a:lstStyle/>
            <a:p>
              <a:r>
                <a:rPr lang="tr-TR" dirty="0">
                  <a:solidFill>
                    <a:srgbClr val="575757"/>
                  </a:solidFill>
                </a:rPr>
                <a:t>Aileden uzaklaşmak, oyun başında geçirilen süreyle ilgili</a:t>
              </a:r>
            </a:p>
            <a:p>
              <a:r>
                <a:rPr lang="tr-TR" dirty="0">
                  <a:solidFill>
                    <a:srgbClr val="575757"/>
                  </a:solidFill>
                </a:rPr>
                <a:t>tartışmalar yaşamak</a:t>
              </a:r>
            </a:p>
          </p:txBody>
        </p:sp>
        <p:pic>
          <p:nvPicPr>
            <p:cNvPr id="48" name="Resim 47"/>
            <p:cNvPicPr>
              <a:picLocks noChangeAspect="1"/>
            </p:cNvPicPr>
            <p:nvPr/>
          </p:nvPicPr>
          <p:blipFill>
            <a:blip r:embed="rId4"/>
            <a:stretch>
              <a:fillRect/>
            </a:stretch>
          </p:blipFill>
          <p:spPr>
            <a:xfrm>
              <a:off x="554927" y="2549458"/>
              <a:ext cx="191250" cy="180000"/>
            </a:xfrm>
            <a:prstGeom prst="rect">
              <a:avLst/>
            </a:prstGeom>
          </p:spPr>
        </p:pic>
      </p:grpSp>
      <p:grpSp>
        <p:nvGrpSpPr>
          <p:cNvPr id="49" name="Grup 48"/>
          <p:cNvGrpSpPr/>
          <p:nvPr/>
        </p:nvGrpSpPr>
        <p:grpSpPr>
          <a:xfrm>
            <a:off x="554927" y="3846408"/>
            <a:ext cx="6844162" cy="923330"/>
            <a:chOff x="554927" y="2447025"/>
            <a:chExt cx="6844162" cy="923330"/>
          </a:xfrm>
        </p:grpSpPr>
        <p:sp>
          <p:nvSpPr>
            <p:cNvPr id="50" name="Dikdörtgen 49"/>
            <p:cNvSpPr/>
            <p:nvPr/>
          </p:nvSpPr>
          <p:spPr>
            <a:xfrm>
              <a:off x="746176" y="2447025"/>
              <a:ext cx="6652913" cy="923330"/>
            </a:xfrm>
            <a:prstGeom prst="rect">
              <a:avLst/>
            </a:prstGeom>
          </p:spPr>
          <p:txBody>
            <a:bodyPr wrap="square">
              <a:spAutoFit/>
            </a:bodyPr>
            <a:lstStyle/>
            <a:p>
              <a:r>
                <a:rPr lang="tr-TR" dirty="0">
                  <a:solidFill>
                    <a:srgbClr val="575757"/>
                  </a:solidFill>
                </a:rPr>
                <a:t>Oyun başında geçirilen fazla süre sonucu notların kötüleşmesi, devamsızlık sorunları, arkadaşlık ilişkilerinin bozulması, uykusuz kalma sorunlarının görülmesi</a:t>
              </a:r>
            </a:p>
          </p:txBody>
        </p:sp>
        <p:pic>
          <p:nvPicPr>
            <p:cNvPr id="51" name="Resim 50"/>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12263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443107"/>
            <a:ext cx="2470075" cy="2471302"/>
          </a:xfrm>
          <a:prstGeom prst="ellipse">
            <a:avLst/>
          </a:prstGeom>
          <a:blipFill dpi="0" rotWithShape="1">
            <a:blip r:embed="rId5"/>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50"/>
                                        <p:tgtEl>
                                          <p:spTgt spid="3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250"/>
                                        <p:tgtEl>
                                          <p:spTgt spid="4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50"/>
                                        <p:tgtEl>
                                          <p:spTgt spid="49"/>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250"/>
                                        <p:tgtEl>
                                          <p:spTgt spid="55"/>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1">
            <a:blip r:embed="rId3"/>
            <a:srcRect/>
            <a:stretch>
              <a:fillRect t="-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17"/>
          <p:cNvSpPr/>
          <p:nvPr/>
        </p:nvSpPr>
        <p:spPr>
          <a:xfrm>
            <a:off x="-6918" y="0"/>
            <a:ext cx="12212637" cy="6858000"/>
          </a:xfrm>
          <a:prstGeom prst="rect">
            <a:avLst/>
          </a:prstGeom>
          <a:solidFill>
            <a:srgbClr val="D18D05">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8392"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21354" cy="1015663"/>
          </a:xfrm>
          <a:prstGeom prst="rect">
            <a:avLst/>
          </a:prstGeom>
          <a:noFill/>
        </p:spPr>
        <p:txBody>
          <a:bodyPr wrap="none" rtlCol="0">
            <a:spAutoFit/>
          </a:bodyPr>
          <a:lstStyle/>
          <a:p>
            <a:r>
              <a:rPr lang="tr-TR" sz="6000" b="1" dirty="0">
                <a:solidFill>
                  <a:schemeClr val="bg1"/>
                </a:solidFill>
              </a:rPr>
              <a:t>Kurtulmak için öneriler</a:t>
            </a:r>
          </a:p>
        </p:txBody>
      </p:sp>
      <p:grpSp>
        <p:nvGrpSpPr>
          <p:cNvPr id="2" name="Grup 1"/>
          <p:cNvGrpSpPr/>
          <p:nvPr/>
        </p:nvGrpSpPr>
        <p:grpSpPr>
          <a:xfrm>
            <a:off x="554927" y="2047206"/>
            <a:ext cx="6550549" cy="369332"/>
            <a:chOff x="554927" y="2047206"/>
            <a:chExt cx="6550549" cy="369332"/>
          </a:xfrm>
        </p:grpSpPr>
        <p:sp>
          <p:nvSpPr>
            <p:cNvPr id="33" name="Dikdörtgen 32"/>
            <p:cNvSpPr/>
            <p:nvPr/>
          </p:nvSpPr>
          <p:spPr>
            <a:xfrm>
              <a:off x="746178" y="2047206"/>
              <a:ext cx="6359298" cy="369332"/>
            </a:xfrm>
            <a:prstGeom prst="rect">
              <a:avLst/>
            </a:prstGeom>
          </p:spPr>
          <p:txBody>
            <a:bodyPr wrap="square">
              <a:spAutoFit/>
            </a:bodyPr>
            <a:lstStyle/>
            <a:p>
              <a:r>
                <a:rPr lang="tr-TR" dirty="0">
                  <a:solidFill>
                    <a:schemeClr val="bg1"/>
                  </a:solidFill>
                </a:rPr>
                <a:t>Yavaş yavaş ama kararlı olarak azaltın.</a:t>
              </a:r>
            </a:p>
          </p:txBody>
        </p:sp>
        <p:pic>
          <p:nvPicPr>
            <p:cNvPr id="19" name="Resim 18"/>
            <p:cNvPicPr>
              <a:picLocks noChangeAspect="1"/>
            </p:cNvPicPr>
            <p:nvPr/>
          </p:nvPicPr>
          <p:blipFill>
            <a:blip r:embed="rId5"/>
            <a:stretch>
              <a:fillRect/>
            </a:stretch>
          </p:blipFill>
          <p:spPr>
            <a:xfrm>
              <a:off x="554927" y="2158441"/>
              <a:ext cx="191250" cy="180000"/>
            </a:xfrm>
            <a:prstGeom prst="rect">
              <a:avLst/>
            </a:prstGeom>
          </p:spPr>
        </p:pic>
      </p:grpSp>
      <p:grpSp>
        <p:nvGrpSpPr>
          <p:cNvPr id="6" name="Grup 5"/>
          <p:cNvGrpSpPr/>
          <p:nvPr/>
        </p:nvGrpSpPr>
        <p:grpSpPr>
          <a:xfrm>
            <a:off x="550734" y="2521363"/>
            <a:ext cx="6554742" cy="369332"/>
            <a:chOff x="550734" y="2521363"/>
            <a:chExt cx="6554742" cy="369332"/>
          </a:xfrm>
        </p:grpSpPr>
        <p:sp>
          <p:nvSpPr>
            <p:cNvPr id="41" name="Dikdörtgen 40"/>
            <p:cNvSpPr/>
            <p:nvPr/>
          </p:nvSpPr>
          <p:spPr>
            <a:xfrm>
              <a:off x="746178" y="2521363"/>
              <a:ext cx="6359298" cy="369332"/>
            </a:xfrm>
            <a:prstGeom prst="rect">
              <a:avLst/>
            </a:prstGeom>
          </p:spPr>
          <p:txBody>
            <a:bodyPr wrap="square">
              <a:spAutoFit/>
            </a:bodyPr>
            <a:lstStyle/>
            <a:p>
              <a:r>
                <a:rPr lang="tr-TR" dirty="0">
                  <a:solidFill>
                    <a:schemeClr val="bg1"/>
                  </a:solidFill>
                </a:rPr>
                <a:t>Oyunun yerini doldurun (Spor,  hobi, vb.)</a:t>
              </a:r>
            </a:p>
          </p:txBody>
        </p:sp>
        <p:pic>
          <p:nvPicPr>
            <p:cNvPr id="20" name="Resim 19"/>
            <p:cNvPicPr>
              <a:picLocks noChangeAspect="1"/>
            </p:cNvPicPr>
            <p:nvPr/>
          </p:nvPicPr>
          <p:blipFill>
            <a:blip r:embed="rId5"/>
            <a:stretch>
              <a:fillRect/>
            </a:stretch>
          </p:blipFill>
          <p:spPr>
            <a:xfrm>
              <a:off x="550734" y="2636204"/>
              <a:ext cx="191250" cy="180000"/>
            </a:xfrm>
            <a:prstGeom prst="rect">
              <a:avLst/>
            </a:prstGeom>
          </p:spPr>
        </p:pic>
      </p:grpSp>
      <p:grpSp>
        <p:nvGrpSpPr>
          <p:cNvPr id="7" name="Grup 6"/>
          <p:cNvGrpSpPr/>
          <p:nvPr/>
        </p:nvGrpSpPr>
        <p:grpSpPr>
          <a:xfrm>
            <a:off x="550734" y="3021150"/>
            <a:ext cx="6848356" cy="646331"/>
            <a:chOff x="550734" y="3021150"/>
            <a:chExt cx="6848356" cy="646331"/>
          </a:xfrm>
        </p:grpSpPr>
        <p:sp>
          <p:nvSpPr>
            <p:cNvPr id="44" name="Dikdörtgen 43"/>
            <p:cNvSpPr/>
            <p:nvPr/>
          </p:nvSpPr>
          <p:spPr>
            <a:xfrm>
              <a:off x="746177" y="3021150"/>
              <a:ext cx="6652913" cy="646331"/>
            </a:xfrm>
            <a:prstGeom prst="rect">
              <a:avLst/>
            </a:prstGeom>
          </p:spPr>
          <p:txBody>
            <a:bodyPr wrap="square">
              <a:spAutoFit/>
            </a:bodyPr>
            <a:lstStyle/>
            <a:p>
              <a:r>
                <a:rPr lang="tr-TR" dirty="0">
                  <a:solidFill>
                    <a:schemeClr val="bg1"/>
                  </a:solidFill>
                </a:rPr>
                <a:t>Düşünün! Sanal ortamdaki başarı ve </a:t>
              </a:r>
            </a:p>
            <a:p>
              <a:r>
                <a:rPr lang="tr-TR" dirty="0">
                  <a:solidFill>
                    <a:schemeClr val="bg1"/>
                  </a:solidFill>
                </a:rPr>
                <a:t>saygınlık mı daha değerli, gerçek hayattaki mi?</a:t>
              </a:r>
            </a:p>
          </p:txBody>
        </p:sp>
        <p:pic>
          <p:nvPicPr>
            <p:cNvPr id="21" name="Resim 20"/>
            <p:cNvPicPr>
              <a:picLocks noChangeAspect="1"/>
            </p:cNvPicPr>
            <p:nvPr/>
          </p:nvPicPr>
          <p:blipFill>
            <a:blip r:embed="rId5"/>
            <a:stretch>
              <a:fillRect/>
            </a:stretch>
          </p:blipFill>
          <p:spPr>
            <a:xfrm>
              <a:off x="550734" y="3122417"/>
              <a:ext cx="191250" cy="180000"/>
            </a:xfrm>
            <a:prstGeom prst="rect">
              <a:avLst/>
            </a:prstGeom>
          </p:spPr>
        </p:pic>
      </p:grpSp>
      <p:grpSp>
        <p:nvGrpSpPr>
          <p:cNvPr id="8" name="Grup 7"/>
          <p:cNvGrpSpPr/>
          <p:nvPr/>
        </p:nvGrpSpPr>
        <p:grpSpPr>
          <a:xfrm>
            <a:off x="550733" y="3741053"/>
            <a:ext cx="6848357" cy="369332"/>
            <a:chOff x="550733" y="3741053"/>
            <a:chExt cx="6848357" cy="369332"/>
          </a:xfrm>
        </p:grpSpPr>
        <p:sp>
          <p:nvSpPr>
            <p:cNvPr id="47" name="Dikdörtgen 46"/>
            <p:cNvSpPr/>
            <p:nvPr/>
          </p:nvSpPr>
          <p:spPr>
            <a:xfrm>
              <a:off x="746177" y="3741053"/>
              <a:ext cx="6652913" cy="369332"/>
            </a:xfrm>
            <a:prstGeom prst="rect">
              <a:avLst/>
            </a:prstGeom>
          </p:spPr>
          <p:txBody>
            <a:bodyPr wrap="square">
              <a:spAutoFit/>
            </a:bodyPr>
            <a:lstStyle/>
            <a:p>
              <a:r>
                <a:rPr lang="tr-TR" dirty="0">
                  <a:solidFill>
                    <a:schemeClr val="bg1"/>
                  </a:solidFill>
                </a:rPr>
                <a:t>Zararlarını, sizden aldıklarını değerlendirin.</a:t>
              </a:r>
            </a:p>
          </p:txBody>
        </p:sp>
        <p:pic>
          <p:nvPicPr>
            <p:cNvPr id="22" name="Resim 21"/>
            <p:cNvPicPr>
              <a:picLocks noChangeAspect="1"/>
            </p:cNvPicPr>
            <p:nvPr/>
          </p:nvPicPr>
          <p:blipFill>
            <a:blip r:embed="rId5"/>
            <a:stretch>
              <a:fillRect/>
            </a:stretch>
          </p:blipFill>
          <p:spPr>
            <a:xfrm>
              <a:off x="550733" y="3838994"/>
              <a:ext cx="191250" cy="180000"/>
            </a:xfrm>
            <a:prstGeom prst="rect">
              <a:avLst/>
            </a:prstGeom>
          </p:spPr>
        </p:pic>
      </p:grpSp>
      <p:grpSp>
        <p:nvGrpSpPr>
          <p:cNvPr id="9" name="Grup 8"/>
          <p:cNvGrpSpPr/>
          <p:nvPr/>
        </p:nvGrpSpPr>
        <p:grpSpPr>
          <a:xfrm>
            <a:off x="550733" y="4231838"/>
            <a:ext cx="6848357" cy="369332"/>
            <a:chOff x="550733" y="4231838"/>
            <a:chExt cx="6848357" cy="369332"/>
          </a:xfrm>
        </p:grpSpPr>
        <p:sp>
          <p:nvSpPr>
            <p:cNvPr id="50" name="Dikdörtgen 49"/>
            <p:cNvSpPr/>
            <p:nvPr/>
          </p:nvSpPr>
          <p:spPr>
            <a:xfrm>
              <a:off x="746177" y="4231838"/>
              <a:ext cx="6652913" cy="369332"/>
            </a:xfrm>
            <a:prstGeom prst="rect">
              <a:avLst/>
            </a:prstGeom>
          </p:spPr>
          <p:txBody>
            <a:bodyPr wrap="square">
              <a:spAutoFit/>
            </a:bodyPr>
            <a:lstStyle/>
            <a:p>
              <a:r>
                <a:rPr lang="tr-TR" dirty="0">
                  <a:solidFill>
                    <a:schemeClr val="bg1"/>
                  </a:solidFill>
                </a:rPr>
                <a:t>Gerekirse uzman yardımı alın.</a:t>
              </a:r>
            </a:p>
          </p:txBody>
        </p:sp>
        <p:pic>
          <p:nvPicPr>
            <p:cNvPr id="23" name="Resim 22"/>
            <p:cNvPicPr>
              <a:picLocks noChangeAspect="1"/>
            </p:cNvPicPr>
            <p:nvPr/>
          </p:nvPicPr>
          <p:blipFill>
            <a:blip r:embed="rId5"/>
            <a:stretch>
              <a:fillRect/>
            </a:stretch>
          </p:blipFill>
          <p:spPr>
            <a:xfrm>
              <a:off x="550733" y="4357788"/>
              <a:ext cx="191250" cy="180000"/>
            </a:xfrm>
            <a:prstGeom prst="rect">
              <a:avLst/>
            </a:prstGeom>
          </p:spPr>
        </p:pic>
      </p:grpSp>
    </p:spTree>
    <p:extLst>
      <p:ext uri="{BB962C8B-B14F-4D97-AF65-F5344CB8AC3E}">
        <p14:creationId xmlns:p14="http://schemas.microsoft.com/office/powerpoint/2010/main" val="382621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50" fill="hold"/>
                                        <p:tgtEl>
                                          <p:spTgt spid="26"/>
                                        </p:tgtEl>
                                        <p:attrNameLst>
                                          <p:attrName>ppt_x</p:attrName>
                                        </p:attrNameLst>
                                      </p:cBhvr>
                                      <p:tavLst>
                                        <p:tav tm="0">
                                          <p:val>
                                            <p:strVal val="0-#ppt_w/2"/>
                                          </p:val>
                                        </p:tav>
                                        <p:tav tm="100000">
                                          <p:val>
                                            <p:strVal val="#ppt_x"/>
                                          </p:val>
                                        </p:tav>
                                      </p:tavLst>
                                    </p:anim>
                                    <p:anim calcmode="lin" valueType="num">
                                      <p:cBhvr additive="base">
                                        <p:cTn id="23" dur="25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50"/>
                                        <p:tgtEl>
                                          <p:spTgt spid="28"/>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50"/>
                                        <p:tgtEl>
                                          <p:spTgt spid="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5" grpId="0" animBg="1"/>
      <p:bldP spid="26" grpId="0"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chemeClr val="bg1">
                      <a:lumMod val="85000"/>
                    </a:schemeClr>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F0000"/>
              </a:solidFill>
            </a:endParaRPr>
          </a:p>
        </p:txBody>
      </p:sp>
      <p:sp>
        <p:nvSpPr>
          <p:cNvPr id="28" name="Metin kutusu 27"/>
          <p:cNvSpPr txBox="1"/>
          <p:nvPr/>
        </p:nvSpPr>
        <p:spPr>
          <a:xfrm>
            <a:off x="356650" y="388099"/>
            <a:ext cx="7747634" cy="1015663"/>
          </a:xfrm>
          <a:prstGeom prst="rect">
            <a:avLst/>
          </a:prstGeom>
          <a:noFill/>
        </p:spPr>
        <p:txBody>
          <a:bodyPr wrap="none" rtlCol="0">
            <a:spAutoFit/>
          </a:bodyPr>
          <a:lstStyle/>
          <a:p>
            <a:r>
              <a:rPr lang="tr-TR" sz="6000" b="1" dirty="0"/>
              <a:t>Belirtileri neler olabilir?</a:t>
            </a:r>
          </a:p>
        </p:txBody>
      </p:sp>
      <p:grpSp>
        <p:nvGrpSpPr>
          <p:cNvPr id="12" name="Grup 11"/>
          <p:cNvGrpSpPr/>
          <p:nvPr/>
        </p:nvGrpSpPr>
        <p:grpSpPr>
          <a:xfrm>
            <a:off x="1339148" y="2100111"/>
            <a:ext cx="2482859" cy="1913779"/>
            <a:chOff x="1339148" y="2100111"/>
            <a:chExt cx="2482859" cy="1913779"/>
          </a:xfrm>
        </p:grpSpPr>
        <p:sp>
          <p:nvSpPr>
            <p:cNvPr id="25" name="Line 64"/>
            <p:cNvSpPr>
              <a:spLocks noChangeShapeType="1"/>
            </p:cNvSpPr>
            <p:nvPr/>
          </p:nvSpPr>
          <p:spPr bwMode="auto">
            <a:xfrm>
              <a:off x="1339478" y="3336476"/>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339148" y="3429115"/>
              <a:ext cx="2482859" cy="584775"/>
            </a:xfrm>
            <a:prstGeom prst="rect">
              <a:avLst/>
            </a:prstGeom>
          </p:spPr>
          <p:txBody>
            <a:bodyPr wrap="none">
              <a:spAutoFit/>
            </a:bodyPr>
            <a:lstStyle/>
            <a:p>
              <a:pPr algn="ctr"/>
              <a:r>
                <a:rPr lang="tr-TR" sz="1600" dirty="0">
                  <a:solidFill>
                    <a:schemeClr val="tx1">
                      <a:lumMod val="65000"/>
                      <a:lumOff val="35000"/>
                    </a:schemeClr>
                  </a:solidFill>
                </a:rPr>
                <a:t>Teknoloji başında harcanan </a:t>
              </a:r>
            </a:p>
            <a:p>
              <a:pPr algn="ctr"/>
              <a:r>
                <a:rPr lang="tr-TR" sz="1600" dirty="0">
                  <a:solidFill>
                    <a:schemeClr val="tx1">
                      <a:lumMod val="65000"/>
                      <a:lumOff val="35000"/>
                    </a:schemeClr>
                  </a:solidFill>
                </a:rPr>
                <a:t>vaktin giderek artması </a:t>
              </a:r>
            </a:p>
          </p:txBody>
        </p:sp>
        <p:pic>
          <p:nvPicPr>
            <p:cNvPr id="8" name="Resim 7"/>
            <p:cNvPicPr>
              <a:picLocks noChangeAspect="1"/>
            </p:cNvPicPr>
            <p:nvPr/>
          </p:nvPicPr>
          <p:blipFill>
            <a:blip r:embed="rId4"/>
            <a:stretch>
              <a:fillRect/>
            </a:stretch>
          </p:blipFill>
          <p:spPr>
            <a:xfrm>
              <a:off x="1995577" y="2100111"/>
              <a:ext cx="1170000" cy="1068750"/>
            </a:xfrm>
            <a:prstGeom prst="rect">
              <a:avLst/>
            </a:prstGeom>
          </p:spPr>
        </p:pic>
      </p:grpSp>
      <p:grpSp>
        <p:nvGrpSpPr>
          <p:cNvPr id="16" name="Grup 15"/>
          <p:cNvGrpSpPr/>
          <p:nvPr/>
        </p:nvGrpSpPr>
        <p:grpSpPr>
          <a:xfrm>
            <a:off x="7604068" y="2139028"/>
            <a:ext cx="3891643" cy="2070573"/>
            <a:chOff x="7604068" y="2139028"/>
            <a:chExt cx="3891643" cy="2070573"/>
          </a:xfrm>
        </p:grpSpPr>
        <p:sp>
          <p:nvSpPr>
            <p:cNvPr id="42" name="Line 64"/>
            <p:cNvSpPr>
              <a:spLocks noChangeShapeType="1"/>
            </p:cNvSpPr>
            <p:nvPr/>
          </p:nvSpPr>
          <p:spPr bwMode="auto">
            <a:xfrm>
              <a:off x="8308790" y="3285965"/>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7604068" y="3378604"/>
              <a:ext cx="3891643" cy="830997"/>
            </a:xfrm>
            <a:prstGeom prst="rect">
              <a:avLst/>
            </a:prstGeom>
          </p:spPr>
          <p:txBody>
            <a:bodyPr wrap="none">
              <a:spAutoFit/>
            </a:bodyPr>
            <a:lstStyle/>
            <a:p>
              <a:pPr algn="ctr"/>
              <a:r>
                <a:rPr lang="tr-TR" sz="1600" dirty="0">
                  <a:solidFill>
                    <a:schemeClr val="tx1">
                      <a:lumMod val="65000"/>
                      <a:lumOff val="35000"/>
                    </a:schemeClr>
                  </a:solidFill>
                </a:rPr>
                <a:t>Teknolojiden uzak kalınca huzursuzluk, </a:t>
              </a:r>
            </a:p>
            <a:p>
              <a:pPr algn="ctr"/>
              <a:r>
                <a:rPr lang="tr-TR" sz="1600" dirty="0">
                  <a:solidFill>
                    <a:schemeClr val="tx1">
                      <a:lumMod val="65000"/>
                      <a:lumOff val="35000"/>
                    </a:schemeClr>
                  </a:solidFill>
                </a:rPr>
                <a:t>uykusuzluk, öfke gibi yoksunluk belirtilerinin </a:t>
              </a:r>
            </a:p>
            <a:p>
              <a:pPr algn="ctr"/>
              <a:r>
                <a:rPr lang="tr-TR" sz="1600" dirty="0">
                  <a:solidFill>
                    <a:schemeClr val="tx1">
                      <a:lumMod val="65000"/>
                      <a:lumOff val="35000"/>
                    </a:schemeClr>
                  </a:solidFill>
                </a:rPr>
                <a:t>ortaya çıkması </a:t>
              </a:r>
            </a:p>
          </p:txBody>
        </p:sp>
        <p:pic>
          <p:nvPicPr>
            <p:cNvPr id="9" name="Resim 8"/>
            <p:cNvPicPr>
              <a:picLocks noChangeAspect="1"/>
            </p:cNvPicPr>
            <p:nvPr/>
          </p:nvPicPr>
          <p:blipFill>
            <a:blip r:embed="rId5"/>
            <a:stretch>
              <a:fillRect/>
            </a:stretch>
          </p:blipFill>
          <p:spPr>
            <a:xfrm>
              <a:off x="9032389" y="2139028"/>
              <a:ext cx="1035000" cy="1023750"/>
            </a:xfrm>
            <a:prstGeom prst="rect">
              <a:avLst/>
            </a:prstGeom>
          </p:spPr>
        </p:pic>
      </p:grpSp>
      <p:grpSp>
        <p:nvGrpSpPr>
          <p:cNvPr id="14" name="Grup 13"/>
          <p:cNvGrpSpPr/>
          <p:nvPr/>
        </p:nvGrpSpPr>
        <p:grpSpPr>
          <a:xfrm>
            <a:off x="4293103" y="3349967"/>
            <a:ext cx="3605795" cy="2082996"/>
            <a:chOff x="4293103" y="3349967"/>
            <a:chExt cx="3605795" cy="2082996"/>
          </a:xfrm>
        </p:grpSpPr>
        <p:sp>
          <p:nvSpPr>
            <p:cNvPr id="39" name="Line 64"/>
            <p:cNvSpPr>
              <a:spLocks noChangeShapeType="1"/>
            </p:cNvSpPr>
            <p:nvPr/>
          </p:nvSpPr>
          <p:spPr bwMode="auto">
            <a:xfrm>
              <a:off x="4854901" y="4509327"/>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4293103" y="4601966"/>
              <a:ext cx="3605795" cy="830997"/>
            </a:xfrm>
            <a:prstGeom prst="rect">
              <a:avLst/>
            </a:prstGeom>
          </p:spPr>
          <p:txBody>
            <a:bodyPr wrap="none">
              <a:spAutoFit/>
            </a:bodyPr>
            <a:lstStyle/>
            <a:p>
              <a:pPr algn="ctr"/>
              <a:r>
                <a:rPr lang="tr-TR" sz="1600" dirty="0">
                  <a:solidFill>
                    <a:schemeClr val="tx1">
                      <a:lumMod val="65000"/>
                      <a:lumOff val="35000"/>
                    </a:schemeClr>
                  </a:solidFill>
                </a:rPr>
                <a:t>Ruhsal, sosyal, adli ya da bedensel </a:t>
              </a:r>
            </a:p>
            <a:p>
              <a:pPr algn="ctr"/>
              <a:r>
                <a:rPr lang="tr-TR" sz="1600" dirty="0">
                  <a:solidFill>
                    <a:schemeClr val="tx1">
                      <a:lumMod val="65000"/>
                      <a:lumOff val="35000"/>
                    </a:schemeClr>
                  </a:solidFill>
                </a:rPr>
                <a:t>bir sorun oluşturmasına rağmen </a:t>
              </a:r>
            </a:p>
            <a:p>
              <a:pPr algn="ctr"/>
              <a:r>
                <a:rPr lang="tr-TR" sz="1600" dirty="0">
                  <a:solidFill>
                    <a:schemeClr val="tx1">
                      <a:lumMod val="65000"/>
                      <a:lumOff val="35000"/>
                    </a:schemeClr>
                  </a:solidFill>
                </a:rPr>
                <a:t>teknolojinin kullanılmaya devam edilmesi</a:t>
              </a:r>
            </a:p>
          </p:txBody>
        </p:sp>
        <p:pic>
          <p:nvPicPr>
            <p:cNvPr id="11" name="Resim 10"/>
            <p:cNvPicPr>
              <a:picLocks noChangeAspect="1"/>
            </p:cNvPicPr>
            <p:nvPr/>
          </p:nvPicPr>
          <p:blipFill>
            <a:blip r:embed="rId6"/>
            <a:stretch>
              <a:fillRect/>
            </a:stretch>
          </p:blipFill>
          <p:spPr>
            <a:xfrm>
              <a:off x="5730444" y="3349967"/>
              <a:ext cx="720000" cy="1035000"/>
            </a:xfrm>
            <a:prstGeom prst="rect">
              <a:avLst/>
            </a:prstGeom>
          </p:spPr>
        </p:pic>
      </p:grpSp>
    </p:spTree>
    <p:extLst>
      <p:ext uri="{BB962C8B-B14F-4D97-AF65-F5344CB8AC3E}">
        <p14:creationId xmlns:p14="http://schemas.microsoft.com/office/powerpoint/2010/main" val="410892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37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431598" cy="1015663"/>
          </a:xfrm>
          <a:prstGeom prst="rect">
            <a:avLst/>
          </a:prstGeom>
          <a:noFill/>
        </p:spPr>
        <p:txBody>
          <a:bodyPr wrap="none" rtlCol="0">
            <a:spAutoFit/>
          </a:bodyPr>
          <a:lstStyle/>
          <a:p>
            <a:r>
              <a:rPr lang="tr-TR" sz="6000" b="1" dirty="0"/>
              <a:t> Cep telefonu</a:t>
            </a:r>
          </a:p>
        </p:txBody>
      </p:sp>
      <p:sp>
        <p:nvSpPr>
          <p:cNvPr id="55" name="Oval 5"/>
          <p:cNvSpPr>
            <a:spLocks noChangeArrowheads="1"/>
          </p:cNvSpPr>
          <p:nvPr/>
        </p:nvSpPr>
        <p:spPr bwMode="auto">
          <a:xfrm>
            <a:off x="8156838" y="888132"/>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1208604"/>
            <a:ext cx="2470075" cy="2471302"/>
          </a:xfrm>
          <a:prstGeom prst="ellipse">
            <a:avLst/>
          </a:prstGeom>
          <a:blipFill dpi="0" rotWithShape="1">
            <a:blip r:embed="rId4"/>
            <a:srcRect/>
            <a:stretch>
              <a:fillRect l="-21000" t="-7000" r="-6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9" name="Metin kutusu 28"/>
          <p:cNvSpPr txBox="1"/>
          <p:nvPr/>
        </p:nvSpPr>
        <p:spPr>
          <a:xfrm>
            <a:off x="467905" y="2499604"/>
            <a:ext cx="7643567" cy="2554545"/>
          </a:xfrm>
          <a:prstGeom prst="rect">
            <a:avLst/>
          </a:prstGeom>
          <a:noFill/>
        </p:spPr>
        <p:txBody>
          <a:bodyPr wrap="none" rtlCol="0">
            <a:spAutoFit/>
          </a:bodyPr>
          <a:lstStyle/>
          <a:p>
            <a:r>
              <a:rPr lang="tr-TR" sz="2000" b="1" dirty="0">
                <a:solidFill>
                  <a:schemeClr val="tx1">
                    <a:lumMod val="65000"/>
                    <a:lumOff val="35000"/>
                  </a:schemeClr>
                </a:solidFill>
              </a:rPr>
              <a:t>1. </a:t>
            </a:r>
            <a:r>
              <a:rPr lang="tr-TR" sz="2000" dirty="0">
                <a:solidFill>
                  <a:schemeClr val="tx1">
                    <a:lumMod val="65000"/>
                    <a:lumOff val="35000"/>
                  </a:schemeClr>
                </a:solidFill>
              </a:rPr>
              <a:t>Uyuduğumda cep telefonum ulaşabileceğim yerde durur.</a:t>
            </a:r>
          </a:p>
          <a:p>
            <a:r>
              <a:rPr lang="tr-TR" sz="2000" b="1" dirty="0">
                <a:solidFill>
                  <a:schemeClr val="tx1">
                    <a:lumMod val="65000"/>
                    <a:lumOff val="35000"/>
                  </a:schemeClr>
                </a:solidFill>
              </a:rPr>
              <a:t>2. </a:t>
            </a:r>
            <a:r>
              <a:rPr lang="tr-TR" sz="2000" dirty="0">
                <a:solidFill>
                  <a:schemeClr val="tx1">
                    <a:lumMod val="65000"/>
                    <a:lumOff val="35000"/>
                  </a:schemeClr>
                </a:solidFill>
              </a:rPr>
              <a:t>Cep telefonumu her zaman yanımda taşırım.</a:t>
            </a:r>
          </a:p>
          <a:p>
            <a:r>
              <a:rPr lang="tr-TR" sz="2000" b="1" dirty="0">
                <a:solidFill>
                  <a:schemeClr val="tx1">
                    <a:lumMod val="65000"/>
                    <a:lumOff val="35000"/>
                  </a:schemeClr>
                </a:solidFill>
              </a:rPr>
              <a:t>3. </a:t>
            </a:r>
            <a:r>
              <a:rPr lang="tr-TR" sz="2000" dirty="0">
                <a:solidFill>
                  <a:schemeClr val="tx1">
                    <a:lumMod val="65000"/>
                    <a:lumOff val="35000"/>
                  </a:schemeClr>
                </a:solidFill>
              </a:rPr>
              <a:t>Cep telefonumu sık sık kontrol ederim.</a:t>
            </a:r>
          </a:p>
          <a:p>
            <a:r>
              <a:rPr lang="tr-TR" sz="2000" b="1" dirty="0">
                <a:solidFill>
                  <a:schemeClr val="tx1">
                    <a:lumMod val="65000"/>
                    <a:lumOff val="35000"/>
                  </a:schemeClr>
                </a:solidFill>
              </a:rPr>
              <a:t>4. </a:t>
            </a:r>
            <a:r>
              <a:rPr lang="tr-TR" sz="2000" dirty="0">
                <a:solidFill>
                  <a:schemeClr val="tx1">
                    <a:lumMod val="65000"/>
                    <a:lumOff val="35000"/>
                  </a:schemeClr>
                </a:solidFill>
              </a:rPr>
              <a:t>Cep telefonumu kullanmaktan günlük işlerime vakit ayıramıyorum.</a:t>
            </a:r>
          </a:p>
          <a:p>
            <a:r>
              <a:rPr lang="tr-TR" sz="2000" b="1" dirty="0">
                <a:solidFill>
                  <a:schemeClr val="tx1">
                    <a:lumMod val="65000"/>
                    <a:lumOff val="35000"/>
                  </a:schemeClr>
                </a:solidFill>
              </a:rPr>
              <a:t>5. </a:t>
            </a:r>
            <a:r>
              <a:rPr lang="sv-SE" sz="2000" dirty="0">
                <a:solidFill>
                  <a:schemeClr val="tx1">
                    <a:lumMod val="65000"/>
                    <a:lumOff val="35000"/>
                  </a:schemeClr>
                </a:solidFill>
              </a:rPr>
              <a:t>Kendimi kötü hissettiğimde cep telefonumu kullanmak bana iyi gelir.</a:t>
            </a:r>
            <a:endParaRPr lang="tr-TR" sz="2000" dirty="0">
              <a:solidFill>
                <a:schemeClr val="tx1">
                  <a:lumMod val="65000"/>
                  <a:lumOff val="35000"/>
                </a:schemeClr>
              </a:solidFill>
            </a:endParaRPr>
          </a:p>
          <a:p>
            <a:r>
              <a:rPr lang="tr-TR" sz="2000" b="1" dirty="0">
                <a:solidFill>
                  <a:schemeClr val="tx1">
                    <a:lumMod val="65000"/>
                    <a:lumOff val="35000"/>
                  </a:schemeClr>
                </a:solidFill>
              </a:rPr>
              <a:t>6. </a:t>
            </a:r>
            <a:r>
              <a:rPr lang="tr-TR" sz="2000" dirty="0">
                <a:solidFill>
                  <a:schemeClr val="tx1">
                    <a:lumMod val="65000"/>
                    <a:lumOff val="35000"/>
                  </a:schemeClr>
                </a:solidFill>
              </a:rPr>
              <a:t>Başkalarıyla sohbette veya yemekte birlikteyken bile cep telefonumu</a:t>
            </a:r>
          </a:p>
          <a:p>
            <a:r>
              <a:rPr lang="tr-TR" sz="2000" dirty="0">
                <a:solidFill>
                  <a:schemeClr val="tx1">
                    <a:lumMod val="65000"/>
                    <a:lumOff val="35000"/>
                  </a:schemeClr>
                </a:solidFill>
              </a:rPr>
              <a:t>sık sık kullanırım.</a:t>
            </a:r>
          </a:p>
          <a:p>
            <a:r>
              <a:rPr lang="tr-TR" sz="2000" b="1" dirty="0">
                <a:solidFill>
                  <a:schemeClr val="tx1">
                    <a:lumMod val="65000"/>
                    <a:lumOff val="35000"/>
                  </a:schemeClr>
                </a:solidFill>
              </a:rPr>
              <a:t>7. </a:t>
            </a:r>
            <a:r>
              <a:rPr lang="tr-TR" sz="2000" dirty="0">
                <a:solidFill>
                  <a:schemeClr val="tx1">
                    <a:lumMod val="65000"/>
                    <a:lumOff val="35000"/>
                  </a:schemeClr>
                </a:solidFill>
              </a:rPr>
              <a:t>Cep telefonumu kullanmadığım zamanlarda kendimi kötü hissederim.</a:t>
            </a:r>
          </a:p>
        </p:txBody>
      </p:sp>
      <p:sp>
        <p:nvSpPr>
          <p:cNvPr id="30" name="Dikdörtgen 29"/>
          <p:cNvSpPr/>
          <p:nvPr/>
        </p:nvSpPr>
        <p:spPr>
          <a:xfrm>
            <a:off x="467905" y="1576417"/>
            <a:ext cx="5312032" cy="646331"/>
          </a:xfrm>
          <a:prstGeom prst="rect">
            <a:avLst/>
          </a:prstGeom>
        </p:spPr>
        <p:txBody>
          <a:bodyPr wrap="none">
            <a:spAutoFit/>
          </a:bodyPr>
          <a:lstStyle/>
          <a:p>
            <a:r>
              <a:rPr lang="tr-TR" dirty="0">
                <a:solidFill>
                  <a:schemeClr val="tx1">
                    <a:lumMod val="65000"/>
                    <a:lumOff val="35000"/>
                  </a:schemeClr>
                </a:solidFill>
              </a:rPr>
              <a:t>Aşağıdaki cümlelerin en az 5’ine katılıyorsanız</a:t>
            </a:r>
          </a:p>
          <a:p>
            <a:r>
              <a:rPr lang="tr-TR" dirty="0">
                <a:solidFill>
                  <a:schemeClr val="tx1">
                    <a:lumMod val="65000"/>
                    <a:lumOff val="35000"/>
                  </a:schemeClr>
                </a:solidFill>
              </a:rPr>
              <a:t>cep telefonu bağımlısı olma riski taşıdığınız söylenebilir</a:t>
            </a:r>
          </a:p>
        </p:txBody>
      </p:sp>
    </p:spTree>
    <p:extLst>
      <p:ext uri="{BB962C8B-B14F-4D97-AF65-F5344CB8AC3E}">
        <p14:creationId xmlns:p14="http://schemas.microsoft.com/office/powerpoint/2010/main" val="8203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childTnLst>
                                </p:cTn>
                              </p:par>
                            </p:childTnLst>
                          </p:cTn>
                        </p:par>
                        <p:par>
                          <p:cTn id="36" fill="hold">
                            <p:stCondLst>
                              <p:cond delay="1750"/>
                            </p:stCondLst>
                            <p:childTnLst>
                              <p:par>
                                <p:cTn id="37" presetID="22" presetClass="entr" presetSubtype="1" fill="hold" grpId="0" nodeType="afterEffect">
                                  <p:stCondLst>
                                    <p:cond delay="0"/>
                                  </p:stCondLst>
                                  <p:childTnLst>
                                    <p:set>
                                      <p:cBhvr>
                                        <p:cTn id="38" dur="1" fill="hold">
                                          <p:stCondLst>
                                            <p:cond delay="0"/>
                                          </p:stCondLst>
                                        </p:cTn>
                                        <p:tgtEl>
                                          <p:spTgt spid="29">
                                            <p:txEl>
                                              <p:pRg st="0" end="0"/>
                                            </p:txEl>
                                          </p:spTgt>
                                        </p:tgtEl>
                                        <p:attrNameLst>
                                          <p:attrName>style.visibility</p:attrName>
                                        </p:attrNameLst>
                                      </p:cBhvr>
                                      <p:to>
                                        <p:strVal val="visible"/>
                                      </p:to>
                                    </p:set>
                                    <p:animEffect transition="in" filter="wipe(up)">
                                      <p:cBhvr>
                                        <p:cTn id="39" dur="250"/>
                                        <p:tgtEl>
                                          <p:spTgt spid="29">
                                            <p:txEl>
                                              <p:pRg st="0" end="0"/>
                                            </p:txEl>
                                          </p:spTgt>
                                        </p:tgtEl>
                                      </p:cBhvr>
                                    </p:animEffect>
                                  </p:childTnLst>
                                </p:cTn>
                              </p:par>
                            </p:childTnLst>
                          </p:cTn>
                        </p:par>
                        <p:par>
                          <p:cTn id="40" fill="hold">
                            <p:stCondLst>
                              <p:cond delay="2000"/>
                            </p:stCondLst>
                            <p:childTnLst>
                              <p:par>
                                <p:cTn id="41" presetID="22" presetClass="entr" presetSubtype="1" fill="hold" grpId="0" nodeType="afterEffect">
                                  <p:stCondLst>
                                    <p:cond delay="0"/>
                                  </p:stCondLst>
                                  <p:childTnLst>
                                    <p:set>
                                      <p:cBhvr>
                                        <p:cTn id="42" dur="1" fill="hold">
                                          <p:stCondLst>
                                            <p:cond delay="0"/>
                                          </p:stCondLst>
                                        </p:cTn>
                                        <p:tgtEl>
                                          <p:spTgt spid="29">
                                            <p:txEl>
                                              <p:pRg st="1" end="1"/>
                                            </p:txEl>
                                          </p:spTgt>
                                        </p:tgtEl>
                                        <p:attrNameLst>
                                          <p:attrName>style.visibility</p:attrName>
                                        </p:attrNameLst>
                                      </p:cBhvr>
                                      <p:to>
                                        <p:strVal val="visible"/>
                                      </p:to>
                                    </p:set>
                                    <p:animEffect transition="in" filter="wipe(up)">
                                      <p:cBhvr>
                                        <p:cTn id="43" dur="250"/>
                                        <p:tgtEl>
                                          <p:spTgt spid="29">
                                            <p:txEl>
                                              <p:pRg st="1" end="1"/>
                                            </p:txEl>
                                          </p:spTgt>
                                        </p:tgtEl>
                                      </p:cBhvr>
                                    </p:animEffect>
                                  </p:childTnLst>
                                </p:cTn>
                              </p:par>
                            </p:childTnLst>
                          </p:cTn>
                        </p:par>
                        <p:par>
                          <p:cTn id="44" fill="hold">
                            <p:stCondLst>
                              <p:cond delay="2250"/>
                            </p:stCondLst>
                            <p:childTnLst>
                              <p:par>
                                <p:cTn id="45" presetID="22" presetClass="entr" presetSubtype="1" fill="hold" grpId="0" nodeType="after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up)">
                                      <p:cBhvr>
                                        <p:cTn id="47" dur="250"/>
                                        <p:tgtEl>
                                          <p:spTgt spid="29">
                                            <p:txEl>
                                              <p:pRg st="2" end="2"/>
                                            </p:txEl>
                                          </p:spTgt>
                                        </p:tgtEl>
                                      </p:cBhvr>
                                    </p:animEffect>
                                  </p:childTnLst>
                                </p:cTn>
                              </p:par>
                            </p:childTnLst>
                          </p:cTn>
                        </p:par>
                        <p:par>
                          <p:cTn id="48" fill="hold">
                            <p:stCondLst>
                              <p:cond delay="2500"/>
                            </p:stCondLst>
                            <p:childTnLst>
                              <p:par>
                                <p:cTn id="49" presetID="22" presetClass="entr" presetSubtype="1" fill="hold" grpId="0" nodeType="afterEffect">
                                  <p:stCondLst>
                                    <p:cond delay="0"/>
                                  </p:stCondLst>
                                  <p:childTnLst>
                                    <p:set>
                                      <p:cBhvr>
                                        <p:cTn id="50" dur="1" fill="hold">
                                          <p:stCondLst>
                                            <p:cond delay="0"/>
                                          </p:stCondLst>
                                        </p:cTn>
                                        <p:tgtEl>
                                          <p:spTgt spid="29">
                                            <p:txEl>
                                              <p:pRg st="3" end="3"/>
                                            </p:txEl>
                                          </p:spTgt>
                                        </p:tgtEl>
                                        <p:attrNameLst>
                                          <p:attrName>style.visibility</p:attrName>
                                        </p:attrNameLst>
                                      </p:cBhvr>
                                      <p:to>
                                        <p:strVal val="visible"/>
                                      </p:to>
                                    </p:set>
                                    <p:animEffect transition="in" filter="wipe(up)">
                                      <p:cBhvr>
                                        <p:cTn id="51" dur="250"/>
                                        <p:tgtEl>
                                          <p:spTgt spid="29">
                                            <p:txEl>
                                              <p:pRg st="3" end="3"/>
                                            </p:txEl>
                                          </p:spTgt>
                                        </p:tgtEl>
                                      </p:cBhvr>
                                    </p:animEffect>
                                  </p:childTnLst>
                                </p:cTn>
                              </p:par>
                            </p:childTnLst>
                          </p:cTn>
                        </p:par>
                        <p:par>
                          <p:cTn id="52" fill="hold">
                            <p:stCondLst>
                              <p:cond delay="2750"/>
                            </p:stCondLst>
                            <p:childTnLst>
                              <p:par>
                                <p:cTn id="53" presetID="22" presetClass="entr" presetSubtype="1" fill="hold" grpId="0" nodeType="afterEffect">
                                  <p:stCondLst>
                                    <p:cond delay="0"/>
                                  </p:stCondLst>
                                  <p:childTnLst>
                                    <p:set>
                                      <p:cBhvr>
                                        <p:cTn id="54" dur="1" fill="hold">
                                          <p:stCondLst>
                                            <p:cond delay="0"/>
                                          </p:stCondLst>
                                        </p:cTn>
                                        <p:tgtEl>
                                          <p:spTgt spid="29">
                                            <p:txEl>
                                              <p:pRg st="4" end="4"/>
                                            </p:txEl>
                                          </p:spTgt>
                                        </p:tgtEl>
                                        <p:attrNameLst>
                                          <p:attrName>style.visibility</p:attrName>
                                        </p:attrNameLst>
                                      </p:cBhvr>
                                      <p:to>
                                        <p:strVal val="visible"/>
                                      </p:to>
                                    </p:set>
                                    <p:animEffect transition="in" filter="wipe(up)">
                                      <p:cBhvr>
                                        <p:cTn id="55" dur="250"/>
                                        <p:tgtEl>
                                          <p:spTgt spid="29">
                                            <p:txEl>
                                              <p:pRg st="4" end="4"/>
                                            </p:txEl>
                                          </p:spTgt>
                                        </p:tgtEl>
                                      </p:cBhvr>
                                    </p:animEffect>
                                  </p:childTnLst>
                                </p:cTn>
                              </p:par>
                            </p:childTnLst>
                          </p:cTn>
                        </p:par>
                        <p:par>
                          <p:cTn id="56" fill="hold">
                            <p:stCondLst>
                              <p:cond delay="3000"/>
                            </p:stCondLst>
                            <p:childTnLst>
                              <p:par>
                                <p:cTn id="57" presetID="22" presetClass="entr" presetSubtype="1" fill="hold" grpId="0" nodeType="afterEffect">
                                  <p:stCondLst>
                                    <p:cond delay="0"/>
                                  </p:stCondLst>
                                  <p:childTnLst>
                                    <p:set>
                                      <p:cBhvr>
                                        <p:cTn id="58" dur="1" fill="hold">
                                          <p:stCondLst>
                                            <p:cond delay="0"/>
                                          </p:stCondLst>
                                        </p:cTn>
                                        <p:tgtEl>
                                          <p:spTgt spid="29">
                                            <p:txEl>
                                              <p:pRg st="5" end="5"/>
                                            </p:txEl>
                                          </p:spTgt>
                                        </p:tgtEl>
                                        <p:attrNameLst>
                                          <p:attrName>style.visibility</p:attrName>
                                        </p:attrNameLst>
                                      </p:cBhvr>
                                      <p:to>
                                        <p:strVal val="visible"/>
                                      </p:to>
                                    </p:set>
                                    <p:animEffect transition="in" filter="wipe(up)">
                                      <p:cBhvr>
                                        <p:cTn id="59" dur="250"/>
                                        <p:tgtEl>
                                          <p:spTgt spid="29">
                                            <p:txEl>
                                              <p:pRg st="5" end="5"/>
                                            </p:txEl>
                                          </p:spTgt>
                                        </p:tgtEl>
                                      </p:cBhvr>
                                    </p:animEffect>
                                  </p:childTnLst>
                                </p:cTn>
                              </p:par>
                            </p:childTnLst>
                          </p:cTn>
                        </p:par>
                        <p:par>
                          <p:cTn id="60" fill="hold">
                            <p:stCondLst>
                              <p:cond delay="3250"/>
                            </p:stCondLst>
                            <p:childTnLst>
                              <p:par>
                                <p:cTn id="61" presetID="22" presetClass="entr" presetSubtype="1" fill="hold" grpId="0" nodeType="afterEffect">
                                  <p:stCondLst>
                                    <p:cond delay="0"/>
                                  </p:stCondLst>
                                  <p:childTnLst>
                                    <p:set>
                                      <p:cBhvr>
                                        <p:cTn id="62" dur="1" fill="hold">
                                          <p:stCondLst>
                                            <p:cond delay="0"/>
                                          </p:stCondLst>
                                        </p:cTn>
                                        <p:tgtEl>
                                          <p:spTgt spid="29">
                                            <p:txEl>
                                              <p:pRg st="6" end="6"/>
                                            </p:txEl>
                                          </p:spTgt>
                                        </p:tgtEl>
                                        <p:attrNameLst>
                                          <p:attrName>style.visibility</p:attrName>
                                        </p:attrNameLst>
                                      </p:cBhvr>
                                      <p:to>
                                        <p:strVal val="visible"/>
                                      </p:to>
                                    </p:set>
                                    <p:animEffect transition="in" filter="wipe(up)">
                                      <p:cBhvr>
                                        <p:cTn id="63" dur="250"/>
                                        <p:tgtEl>
                                          <p:spTgt spid="29">
                                            <p:txEl>
                                              <p:pRg st="6" end="6"/>
                                            </p:txEl>
                                          </p:spTgt>
                                        </p:tgtEl>
                                      </p:cBhvr>
                                    </p:animEffect>
                                  </p:childTnLst>
                                </p:cTn>
                              </p:par>
                            </p:childTnLst>
                          </p:cTn>
                        </p:par>
                        <p:par>
                          <p:cTn id="64" fill="hold">
                            <p:stCondLst>
                              <p:cond delay="3500"/>
                            </p:stCondLst>
                            <p:childTnLst>
                              <p:par>
                                <p:cTn id="65" presetID="22" presetClass="entr" presetSubtype="1" fill="hold" grpId="0" nodeType="afterEffect">
                                  <p:stCondLst>
                                    <p:cond delay="0"/>
                                  </p:stCondLst>
                                  <p:childTnLst>
                                    <p:set>
                                      <p:cBhvr>
                                        <p:cTn id="66" dur="1" fill="hold">
                                          <p:stCondLst>
                                            <p:cond delay="0"/>
                                          </p:stCondLst>
                                        </p:cTn>
                                        <p:tgtEl>
                                          <p:spTgt spid="29">
                                            <p:txEl>
                                              <p:pRg st="7" end="7"/>
                                            </p:txEl>
                                          </p:spTgt>
                                        </p:tgtEl>
                                        <p:attrNameLst>
                                          <p:attrName>style.visibility</p:attrName>
                                        </p:attrNameLst>
                                      </p:cBhvr>
                                      <p:to>
                                        <p:strVal val="visible"/>
                                      </p:to>
                                    </p:set>
                                    <p:animEffect transition="in" filter="wipe(up)">
                                      <p:cBhvr>
                                        <p:cTn id="67" dur="25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29" grpId="0" build="p"/>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49099" cy="1938992"/>
          </a:xfrm>
          <a:prstGeom prst="rect">
            <a:avLst/>
          </a:prstGeom>
          <a:noFill/>
        </p:spPr>
        <p:txBody>
          <a:bodyPr wrap="none" rtlCol="0">
            <a:spAutoFit/>
          </a:bodyPr>
          <a:lstStyle/>
          <a:p>
            <a:r>
              <a:rPr lang="tr-TR" sz="6000" b="1" dirty="0"/>
              <a:t>Cep telefonu bağımlılığıyla</a:t>
            </a:r>
          </a:p>
          <a:p>
            <a:r>
              <a:rPr lang="tr-TR" sz="6000" b="1" dirty="0"/>
              <a:t>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679081"/>
            <a:ext cx="6849258" cy="1015663"/>
            <a:chOff x="554927" y="2679081"/>
            <a:chExt cx="6849258" cy="1015663"/>
          </a:xfrm>
        </p:grpSpPr>
        <p:sp>
          <p:nvSpPr>
            <p:cNvPr id="30" name="Metin kutusu 29"/>
            <p:cNvSpPr txBox="1"/>
            <p:nvPr/>
          </p:nvSpPr>
          <p:spPr>
            <a:xfrm>
              <a:off x="744392" y="2679081"/>
              <a:ext cx="6659793" cy="1015663"/>
            </a:xfrm>
            <a:prstGeom prst="rect">
              <a:avLst/>
            </a:prstGeom>
            <a:noFill/>
          </p:spPr>
          <p:txBody>
            <a:bodyPr wrap="square" rtlCol="0">
              <a:spAutoFit/>
            </a:bodyPr>
            <a:lstStyle/>
            <a:p>
              <a:r>
                <a:rPr lang="tr-TR" sz="2000" dirty="0">
                  <a:solidFill>
                    <a:srgbClr val="575757"/>
                  </a:solidFill>
                </a:rPr>
                <a:t>Sabah uyandığınızda kendinizi hazır hissetmeden</a:t>
              </a:r>
            </a:p>
            <a:p>
              <a:r>
                <a:rPr lang="tr-TR" sz="2000" dirty="0">
                  <a:solidFill>
                    <a:srgbClr val="575757"/>
                  </a:solidFill>
                </a:rPr>
                <a:t>(giyinmeden, kahvaltı etmeden vb.) cep telefonunuzu</a:t>
              </a:r>
            </a:p>
            <a:p>
              <a:r>
                <a:rPr lang="tr-TR" sz="2000" dirty="0">
                  <a:solidFill>
                    <a:srgbClr val="575757"/>
                  </a:solidFill>
                </a:rPr>
                <a:t>elinize almayın. </a:t>
              </a:r>
            </a:p>
          </p:txBody>
        </p:sp>
        <p:pic>
          <p:nvPicPr>
            <p:cNvPr id="16" name="Resim 15"/>
            <p:cNvPicPr>
              <a:picLocks noChangeAspect="1"/>
            </p:cNvPicPr>
            <p:nvPr/>
          </p:nvPicPr>
          <p:blipFill>
            <a:blip r:embed="rId5"/>
            <a:stretch>
              <a:fillRect/>
            </a:stretch>
          </p:blipFill>
          <p:spPr>
            <a:xfrm>
              <a:off x="554927" y="2785447"/>
              <a:ext cx="191250" cy="180000"/>
            </a:xfrm>
            <a:prstGeom prst="rect">
              <a:avLst/>
            </a:prstGeom>
          </p:spPr>
        </p:pic>
      </p:grpSp>
      <p:grpSp>
        <p:nvGrpSpPr>
          <p:cNvPr id="3" name="Grup 2"/>
          <p:cNvGrpSpPr/>
          <p:nvPr/>
        </p:nvGrpSpPr>
        <p:grpSpPr>
          <a:xfrm>
            <a:off x="553142" y="3970890"/>
            <a:ext cx="6550548" cy="707886"/>
            <a:chOff x="553142" y="3970890"/>
            <a:chExt cx="6550548" cy="707886"/>
          </a:xfrm>
        </p:grpSpPr>
        <p:sp>
          <p:nvSpPr>
            <p:cNvPr id="33" name="Dikdörtgen 32"/>
            <p:cNvSpPr/>
            <p:nvPr/>
          </p:nvSpPr>
          <p:spPr>
            <a:xfrm>
              <a:off x="744392" y="3970890"/>
              <a:ext cx="6359298" cy="707886"/>
            </a:xfrm>
            <a:prstGeom prst="rect">
              <a:avLst/>
            </a:prstGeom>
          </p:spPr>
          <p:txBody>
            <a:bodyPr wrap="square">
              <a:spAutoFit/>
            </a:bodyPr>
            <a:lstStyle/>
            <a:p>
              <a:r>
                <a:rPr lang="tr-TR" sz="2000" dirty="0">
                  <a:solidFill>
                    <a:srgbClr val="575757"/>
                  </a:solidFill>
                </a:rPr>
                <a:t>Güne pozitif ve sağlıklı şeylerle başlayın </a:t>
              </a:r>
            </a:p>
            <a:p>
              <a:r>
                <a:rPr lang="tr-TR" sz="2000" dirty="0">
                  <a:solidFill>
                    <a:srgbClr val="575757"/>
                  </a:solidFill>
                </a:rPr>
                <a:t>ve öyle sürdürün.</a:t>
              </a:r>
            </a:p>
          </p:txBody>
        </p:sp>
        <p:pic>
          <p:nvPicPr>
            <p:cNvPr id="17" name="Resim 16"/>
            <p:cNvPicPr>
              <a:picLocks noChangeAspect="1"/>
            </p:cNvPicPr>
            <p:nvPr/>
          </p:nvPicPr>
          <p:blipFill>
            <a:blip r:embed="rId5"/>
            <a:stretch>
              <a:fillRect/>
            </a:stretch>
          </p:blipFill>
          <p:spPr>
            <a:xfrm>
              <a:off x="553142" y="4082507"/>
              <a:ext cx="191250" cy="180000"/>
            </a:xfrm>
            <a:prstGeom prst="rect">
              <a:avLst/>
            </a:prstGeom>
          </p:spPr>
        </p:pic>
      </p:grpSp>
    </p:spTree>
    <p:extLst>
      <p:ext uri="{BB962C8B-B14F-4D97-AF65-F5344CB8AC3E}">
        <p14:creationId xmlns:p14="http://schemas.microsoft.com/office/powerpoint/2010/main" val="33123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49099" cy="1938992"/>
          </a:xfrm>
          <a:prstGeom prst="rect">
            <a:avLst/>
          </a:prstGeom>
          <a:noFill/>
        </p:spPr>
        <p:txBody>
          <a:bodyPr wrap="none" rtlCol="0">
            <a:spAutoFit/>
          </a:bodyPr>
          <a:lstStyle/>
          <a:p>
            <a:r>
              <a:rPr lang="tr-TR" sz="6000" b="1" dirty="0"/>
              <a:t>Cep telefonu bağımlılığıyla</a:t>
            </a:r>
          </a:p>
          <a:p>
            <a:r>
              <a:rPr lang="tr-TR" sz="6000" b="1" dirty="0"/>
              <a:t>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664805"/>
            <a:ext cx="6851043" cy="1323439"/>
            <a:chOff x="554927" y="2664805"/>
            <a:chExt cx="6851043" cy="1323439"/>
          </a:xfrm>
        </p:grpSpPr>
        <p:sp>
          <p:nvSpPr>
            <p:cNvPr id="30" name="Metin kutusu 29"/>
            <p:cNvSpPr txBox="1"/>
            <p:nvPr/>
          </p:nvSpPr>
          <p:spPr>
            <a:xfrm>
              <a:off x="746177" y="2664805"/>
              <a:ext cx="6659793" cy="1323439"/>
            </a:xfrm>
            <a:prstGeom prst="rect">
              <a:avLst/>
            </a:prstGeom>
            <a:noFill/>
          </p:spPr>
          <p:txBody>
            <a:bodyPr wrap="square" rtlCol="0">
              <a:spAutoFit/>
            </a:bodyPr>
            <a:lstStyle/>
            <a:p>
              <a:r>
                <a:rPr lang="tr-TR" sz="2000" dirty="0">
                  <a:solidFill>
                    <a:srgbClr val="575757"/>
                  </a:solidFill>
                </a:rPr>
                <a:t>Yatağınıza gitmeden en son 30 dakika önce telefonunuzu kontrol edin. Eğer mesajlarınız, cevapsız aramalarınız varsa dönüş yapmak için ertesi günü bekleyin. Uyku düzeninizi </a:t>
              </a:r>
            </a:p>
            <a:p>
              <a:r>
                <a:rPr lang="tr-TR" sz="2000" dirty="0">
                  <a:solidFill>
                    <a:srgbClr val="575757"/>
                  </a:solidFill>
                </a:rPr>
                <a:t>korumayı önceleyin.</a:t>
              </a:r>
            </a:p>
          </p:txBody>
        </p:sp>
        <p:pic>
          <p:nvPicPr>
            <p:cNvPr id="16" name="Resim 15"/>
            <p:cNvPicPr>
              <a:picLocks noChangeAspect="1"/>
            </p:cNvPicPr>
            <p:nvPr/>
          </p:nvPicPr>
          <p:blipFill>
            <a:blip r:embed="rId5"/>
            <a:stretch>
              <a:fillRect/>
            </a:stretch>
          </p:blipFill>
          <p:spPr>
            <a:xfrm>
              <a:off x="554927" y="2785447"/>
              <a:ext cx="191250" cy="180000"/>
            </a:xfrm>
            <a:prstGeom prst="rect">
              <a:avLst/>
            </a:prstGeom>
          </p:spPr>
        </p:pic>
      </p:grpSp>
      <p:grpSp>
        <p:nvGrpSpPr>
          <p:cNvPr id="3" name="Grup 2"/>
          <p:cNvGrpSpPr/>
          <p:nvPr/>
        </p:nvGrpSpPr>
        <p:grpSpPr>
          <a:xfrm>
            <a:off x="545095" y="4166147"/>
            <a:ext cx="6560380" cy="707886"/>
            <a:chOff x="545095" y="4166147"/>
            <a:chExt cx="6560380" cy="707886"/>
          </a:xfrm>
        </p:grpSpPr>
        <p:sp>
          <p:nvSpPr>
            <p:cNvPr id="33" name="Dikdörtgen 32"/>
            <p:cNvSpPr/>
            <p:nvPr/>
          </p:nvSpPr>
          <p:spPr>
            <a:xfrm>
              <a:off x="746177" y="4166147"/>
              <a:ext cx="6359298" cy="707886"/>
            </a:xfrm>
            <a:prstGeom prst="rect">
              <a:avLst/>
            </a:prstGeom>
          </p:spPr>
          <p:txBody>
            <a:bodyPr wrap="square">
              <a:spAutoFit/>
            </a:bodyPr>
            <a:lstStyle/>
            <a:p>
              <a:r>
                <a:rPr lang="tr-TR" sz="2000" dirty="0">
                  <a:solidFill>
                    <a:srgbClr val="575757"/>
                  </a:solidFill>
                </a:rPr>
                <a:t>Cep telefonuyla yapmakta olduğunuz en </a:t>
              </a:r>
            </a:p>
            <a:p>
              <a:r>
                <a:rPr lang="tr-TR" sz="2000" dirty="0">
                  <a:solidFill>
                    <a:srgbClr val="575757"/>
                  </a:solidFill>
                </a:rPr>
                <a:t>önemsiz aktiviteyi azaltarak işe başlayın.</a:t>
              </a:r>
            </a:p>
          </p:txBody>
        </p:sp>
        <p:pic>
          <p:nvPicPr>
            <p:cNvPr id="17" name="Resim 16"/>
            <p:cNvPicPr>
              <a:picLocks noChangeAspect="1"/>
            </p:cNvPicPr>
            <p:nvPr/>
          </p:nvPicPr>
          <p:blipFill>
            <a:blip r:embed="rId5"/>
            <a:stretch>
              <a:fillRect/>
            </a:stretch>
          </p:blipFill>
          <p:spPr>
            <a:xfrm>
              <a:off x="545095" y="4288906"/>
              <a:ext cx="191250" cy="180000"/>
            </a:xfrm>
            <a:prstGeom prst="rect">
              <a:avLst/>
            </a:prstGeom>
          </p:spPr>
        </p:pic>
      </p:grpSp>
    </p:spTree>
    <p:extLst>
      <p:ext uri="{BB962C8B-B14F-4D97-AF65-F5344CB8AC3E}">
        <p14:creationId xmlns:p14="http://schemas.microsoft.com/office/powerpoint/2010/main" val="10435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649099" cy="1938992"/>
          </a:xfrm>
          <a:prstGeom prst="rect">
            <a:avLst/>
          </a:prstGeom>
          <a:noFill/>
        </p:spPr>
        <p:txBody>
          <a:bodyPr wrap="none" rtlCol="0">
            <a:spAutoFit/>
          </a:bodyPr>
          <a:lstStyle/>
          <a:p>
            <a:r>
              <a:rPr lang="tr-TR" sz="6000" b="1" dirty="0"/>
              <a:t>Cep telefonu bağımlılığıyla</a:t>
            </a:r>
          </a:p>
          <a:p>
            <a:r>
              <a:rPr lang="tr-TR" sz="6000" b="1" dirty="0"/>
              <a:t>baş etmek için</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 name="Grup 1"/>
          <p:cNvGrpSpPr/>
          <p:nvPr/>
        </p:nvGrpSpPr>
        <p:grpSpPr>
          <a:xfrm>
            <a:off x="554927" y="2657091"/>
            <a:ext cx="6851043" cy="1015663"/>
            <a:chOff x="554927" y="2657091"/>
            <a:chExt cx="6851043" cy="1015663"/>
          </a:xfrm>
        </p:grpSpPr>
        <p:sp>
          <p:nvSpPr>
            <p:cNvPr id="30" name="Metin kutusu 29"/>
            <p:cNvSpPr txBox="1"/>
            <p:nvPr/>
          </p:nvSpPr>
          <p:spPr>
            <a:xfrm>
              <a:off x="746177" y="2657091"/>
              <a:ext cx="6659793" cy="1015663"/>
            </a:xfrm>
            <a:prstGeom prst="rect">
              <a:avLst/>
            </a:prstGeom>
            <a:noFill/>
          </p:spPr>
          <p:txBody>
            <a:bodyPr wrap="square" rtlCol="0">
              <a:spAutoFit/>
            </a:bodyPr>
            <a:lstStyle/>
            <a:p>
              <a:r>
                <a:rPr lang="tr-TR" sz="2000" dirty="0">
                  <a:solidFill>
                    <a:srgbClr val="575757"/>
                  </a:solidFill>
                </a:rPr>
                <a:t>Bir kişiyle yüz yüze iletişimdeyken cep telefonunuzu </a:t>
              </a:r>
            </a:p>
            <a:p>
              <a:r>
                <a:rPr lang="tr-TR" sz="2000" dirty="0">
                  <a:solidFill>
                    <a:srgbClr val="575757"/>
                  </a:solidFill>
                </a:rPr>
                <a:t>uzak bir yere koyma veya kapatma konusunda </a:t>
              </a:r>
            </a:p>
            <a:p>
              <a:r>
                <a:rPr lang="tr-TR" sz="2000" dirty="0">
                  <a:solidFill>
                    <a:srgbClr val="575757"/>
                  </a:solidFill>
                </a:rPr>
                <a:t>kendinizle anlaşın.</a:t>
              </a:r>
            </a:p>
          </p:txBody>
        </p:sp>
        <p:pic>
          <p:nvPicPr>
            <p:cNvPr id="16" name="Resim 15"/>
            <p:cNvPicPr>
              <a:picLocks noChangeAspect="1"/>
            </p:cNvPicPr>
            <p:nvPr/>
          </p:nvPicPr>
          <p:blipFill>
            <a:blip r:embed="rId5"/>
            <a:stretch>
              <a:fillRect/>
            </a:stretch>
          </p:blipFill>
          <p:spPr>
            <a:xfrm>
              <a:off x="554927" y="2785447"/>
              <a:ext cx="191250" cy="180000"/>
            </a:xfrm>
            <a:prstGeom prst="rect">
              <a:avLst/>
            </a:prstGeom>
          </p:spPr>
        </p:pic>
      </p:grpSp>
      <p:grpSp>
        <p:nvGrpSpPr>
          <p:cNvPr id="3" name="Grup 2"/>
          <p:cNvGrpSpPr/>
          <p:nvPr/>
        </p:nvGrpSpPr>
        <p:grpSpPr>
          <a:xfrm>
            <a:off x="554927" y="3786224"/>
            <a:ext cx="6851042" cy="1015663"/>
            <a:chOff x="554927" y="3786224"/>
            <a:chExt cx="6851042" cy="1015663"/>
          </a:xfrm>
        </p:grpSpPr>
        <p:sp>
          <p:nvSpPr>
            <p:cNvPr id="14" name="Metin kutusu 13"/>
            <p:cNvSpPr txBox="1"/>
            <p:nvPr/>
          </p:nvSpPr>
          <p:spPr>
            <a:xfrm>
              <a:off x="746176" y="3786224"/>
              <a:ext cx="6659793" cy="1015663"/>
            </a:xfrm>
            <a:prstGeom prst="rect">
              <a:avLst/>
            </a:prstGeom>
            <a:noFill/>
          </p:spPr>
          <p:txBody>
            <a:bodyPr wrap="square" rtlCol="0">
              <a:spAutoFit/>
            </a:bodyPr>
            <a:lstStyle/>
            <a:p>
              <a:r>
                <a:rPr lang="tr-TR" sz="2000" dirty="0">
                  <a:solidFill>
                    <a:srgbClr val="575757"/>
                  </a:solidFill>
                </a:rPr>
                <a:t>Yemek yerken, arkadaşlarınızla gezerken, </a:t>
              </a:r>
            </a:p>
            <a:p>
              <a:r>
                <a:rPr lang="tr-TR" sz="2000" dirty="0">
                  <a:solidFill>
                    <a:srgbClr val="575757"/>
                  </a:solidFill>
                </a:rPr>
                <a:t>bir işle uğraşırken, cep telefonlarınızı </a:t>
              </a:r>
            </a:p>
            <a:p>
              <a:r>
                <a:rPr lang="tr-TR" sz="2000" dirty="0">
                  <a:solidFill>
                    <a:srgbClr val="575757"/>
                  </a:solidFill>
                </a:rPr>
                <a:t>kullanmayın.</a:t>
              </a:r>
            </a:p>
          </p:txBody>
        </p:sp>
        <p:pic>
          <p:nvPicPr>
            <p:cNvPr id="17" name="Resim 16"/>
            <p:cNvPicPr>
              <a:picLocks noChangeAspect="1"/>
            </p:cNvPicPr>
            <p:nvPr/>
          </p:nvPicPr>
          <p:blipFill>
            <a:blip r:embed="rId5"/>
            <a:stretch>
              <a:fillRect/>
            </a:stretch>
          </p:blipFill>
          <p:spPr>
            <a:xfrm>
              <a:off x="554927" y="3909014"/>
              <a:ext cx="191250" cy="180000"/>
            </a:xfrm>
            <a:prstGeom prst="rect">
              <a:avLst/>
            </a:prstGeom>
          </p:spPr>
        </p:pic>
      </p:grpSp>
    </p:spTree>
    <p:extLst>
      <p:ext uri="{BB962C8B-B14F-4D97-AF65-F5344CB8AC3E}">
        <p14:creationId xmlns:p14="http://schemas.microsoft.com/office/powerpoint/2010/main" val="4838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43</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548541" cy="1569660"/>
          </a:xfrm>
          <a:prstGeom prst="rect">
            <a:avLst/>
          </a:prstGeom>
          <a:noFill/>
        </p:spPr>
        <p:txBody>
          <a:bodyPr wrap="none" rtlCol="0">
            <a:spAutoFit/>
          </a:bodyPr>
          <a:lstStyle/>
          <a:p>
            <a:r>
              <a:rPr lang="tr-TR" sz="4800" b="1" dirty="0"/>
              <a:t>Teknoloji kullanımını</a:t>
            </a:r>
          </a:p>
          <a:p>
            <a:r>
              <a:rPr lang="tr-TR" sz="4800" b="1" dirty="0"/>
              <a:t>nasıl zararlı hale getiriyoruz?</a:t>
            </a:r>
          </a:p>
        </p:txBody>
      </p:sp>
      <p:sp>
        <p:nvSpPr>
          <p:cNvPr id="30" name="Metin kutusu 29"/>
          <p:cNvSpPr txBox="1"/>
          <p:nvPr/>
        </p:nvSpPr>
        <p:spPr>
          <a:xfrm>
            <a:off x="356650" y="2540145"/>
            <a:ext cx="6659793" cy="1323439"/>
          </a:xfrm>
          <a:prstGeom prst="rect">
            <a:avLst/>
          </a:prstGeom>
          <a:noFill/>
        </p:spPr>
        <p:txBody>
          <a:bodyPr wrap="square" rtlCol="0">
            <a:spAutoFit/>
          </a:bodyPr>
          <a:lstStyle/>
          <a:p>
            <a:r>
              <a:rPr lang="tr-TR" sz="2000" dirty="0">
                <a:solidFill>
                  <a:srgbClr val="575757"/>
                </a:solidFill>
              </a:rPr>
              <a:t>İnterneti denetimsiz, sınırsız, amaçsız, uzun süreli ve </a:t>
            </a:r>
          </a:p>
          <a:p>
            <a:r>
              <a:rPr lang="tr-TR" sz="2000" dirty="0">
                <a:solidFill>
                  <a:srgbClr val="575757"/>
                </a:solidFill>
              </a:rPr>
              <a:t>sorumlulukları aksatacak şekilde kullanmak onu bizim için </a:t>
            </a:r>
          </a:p>
          <a:p>
            <a:r>
              <a:rPr lang="tr-TR" sz="2000" dirty="0">
                <a:solidFill>
                  <a:srgbClr val="575757"/>
                </a:solidFill>
              </a:rPr>
              <a:t>zararlı bir hale getirir ve fiziksel, sosyal, psikolojik ve </a:t>
            </a:r>
          </a:p>
          <a:p>
            <a:r>
              <a:rPr lang="tr-TR" sz="2000" dirty="0">
                <a:solidFill>
                  <a:srgbClr val="575757"/>
                </a:solidFill>
              </a:rPr>
              <a:t>zihinsel gelişimi olumsuz etkiler.</a:t>
            </a:r>
          </a:p>
        </p:txBody>
      </p:sp>
      <p:grpSp>
        <p:nvGrpSpPr>
          <p:cNvPr id="2" name="Grup 1"/>
          <p:cNvGrpSpPr/>
          <p:nvPr/>
        </p:nvGrpSpPr>
        <p:grpSpPr>
          <a:xfrm>
            <a:off x="9349307" y="2065016"/>
            <a:ext cx="2045735" cy="2727968"/>
            <a:chOff x="6702572" y="2589833"/>
            <a:chExt cx="2700020" cy="3600450"/>
          </a:xfrm>
        </p:grpSpPr>
        <p:sp>
          <p:nvSpPr>
            <p:cNvPr id="18" name="object 14"/>
            <p:cNvSpPr/>
            <p:nvPr/>
          </p:nvSpPr>
          <p:spPr>
            <a:xfrm>
              <a:off x="6702572" y="2589833"/>
              <a:ext cx="2700020" cy="3600450"/>
            </a:xfrm>
            <a:custGeom>
              <a:avLst/>
              <a:gdLst/>
              <a:ahLst/>
              <a:cxnLst/>
              <a:rect l="l" t="t" r="r" b="b"/>
              <a:pathLst>
                <a:path w="2700020" h="3600450">
                  <a:moveTo>
                    <a:pt x="2547594" y="0"/>
                  </a:moveTo>
                  <a:lnTo>
                    <a:pt x="152399" y="0"/>
                  </a:lnTo>
                  <a:lnTo>
                    <a:pt x="104363" y="7802"/>
                  </a:lnTo>
                  <a:lnTo>
                    <a:pt x="62544" y="29504"/>
                  </a:lnTo>
                  <a:lnTo>
                    <a:pt x="29504" y="62544"/>
                  </a:lnTo>
                  <a:lnTo>
                    <a:pt x="7802" y="104363"/>
                  </a:lnTo>
                  <a:lnTo>
                    <a:pt x="0" y="152400"/>
                  </a:lnTo>
                  <a:lnTo>
                    <a:pt x="0" y="3447605"/>
                  </a:lnTo>
                  <a:lnTo>
                    <a:pt x="7802" y="3495641"/>
                  </a:lnTo>
                  <a:lnTo>
                    <a:pt x="29504" y="3537460"/>
                  </a:lnTo>
                  <a:lnTo>
                    <a:pt x="62544" y="3570500"/>
                  </a:lnTo>
                  <a:lnTo>
                    <a:pt x="104363" y="3592202"/>
                  </a:lnTo>
                  <a:lnTo>
                    <a:pt x="152399" y="3600005"/>
                  </a:lnTo>
                  <a:lnTo>
                    <a:pt x="2547594" y="3600005"/>
                  </a:lnTo>
                  <a:lnTo>
                    <a:pt x="2595631" y="3592202"/>
                  </a:lnTo>
                  <a:lnTo>
                    <a:pt x="2637449" y="3570500"/>
                  </a:lnTo>
                  <a:lnTo>
                    <a:pt x="2670489" y="3537460"/>
                  </a:lnTo>
                  <a:lnTo>
                    <a:pt x="2692191" y="3495641"/>
                  </a:lnTo>
                  <a:lnTo>
                    <a:pt x="2699994" y="3447605"/>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19" name="object 15"/>
            <p:cNvSpPr/>
            <p:nvPr/>
          </p:nvSpPr>
          <p:spPr>
            <a:xfrm>
              <a:off x="6702572" y="2589833"/>
              <a:ext cx="2700020" cy="3600450"/>
            </a:xfrm>
            <a:custGeom>
              <a:avLst/>
              <a:gdLst/>
              <a:ahLst/>
              <a:cxnLst/>
              <a:rect l="l" t="t" r="r" b="b"/>
              <a:pathLst>
                <a:path w="2700020" h="3600450">
                  <a:moveTo>
                    <a:pt x="2547594" y="3600005"/>
                  </a:moveTo>
                  <a:lnTo>
                    <a:pt x="152399" y="3600005"/>
                  </a:lnTo>
                  <a:lnTo>
                    <a:pt x="104363" y="3592202"/>
                  </a:lnTo>
                  <a:lnTo>
                    <a:pt x="62544" y="3570500"/>
                  </a:lnTo>
                  <a:lnTo>
                    <a:pt x="29504" y="3537460"/>
                  </a:lnTo>
                  <a:lnTo>
                    <a:pt x="7802" y="3495641"/>
                  </a:lnTo>
                  <a:lnTo>
                    <a:pt x="0" y="3447605"/>
                  </a:lnTo>
                  <a:lnTo>
                    <a:pt x="0" y="152400"/>
                  </a:lnTo>
                  <a:lnTo>
                    <a:pt x="7802" y="104363"/>
                  </a:lnTo>
                  <a:lnTo>
                    <a:pt x="29504" y="62544"/>
                  </a:lnTo>
                  <a:lnTo>
                    <a:pt x="62544" y="29504"/>
                  </a:lnTo>
                  <a:lnTo>
                    <a:pt x="104363" y="7802"/>
                  </a:lnTo>
                  <a:lnTo>
                    <a:pt x="152399" y="0"/>
                  </a:lnTo>
                  <a:lnTo>
                    <a:pt x="2547594" y="0"/>
                  </a:lnTo>
                  <a:lnTo>
                    <a:pt x="2595631" y="7802"/>
                  </a:lnTo>
                  <a:lnTo>
                    <a:pt x="2637449" y="29504"/>
                  </a:lnTo>
                  <a:lnTo>
                    <a:pt x="2670489" y="62544"/>
                  </a:lnTo>
                  <a:lnTo>
                    <a:pt x="2692191" y="104363"/>
                  </a:lnTo>
                  <a:lnTo>
                    <a:pt x="2699994" y="152400"/>
                  </a:lnTo>
                  <a:lnTo>
                    <a:pt x="2699994" y="3447605"/>
                  </a:lnTo>
                  <a:lnTo>
                    <a:pt x="2692191" y="3495641"/>
                  </a:lnTo>
                  <a:lnTo>
                    <a:pt x="2670489" y="3537460"/>
                  </a:lnTo>
                  <a:lnTo>
                    <a:pt x="2637449" y="3570500"/>
                  </a:lnTo>
                  <a:lnTo>
                    <a:pt x="2595631" y="3592202"/>
                  </a:lnTo>
                  <a:lnTo>
                    <a:pt x="2547594" y="3600005"/>
                  </a:lnTo>
                  <a:close/>
                </a:path>
              </a:pathLst>
            </a:custGeom>
            <a:ln w="38099">
              <a:solidFill>
                <a:srgbClr val="FFFFFF"/>
              </a:solidFill>
            </a:ln>
          </p:spPr>
          <p:txBody>
            <a:bodyPr wrap="square" lIns="0" tIns="0" rIns="0" bIns="0" rtlCol="0"/>
            <a:lstStyle/>
            <a:p>
              <a:endParaRPr/>
            </a:p>
          </p:txBody>
        </p:sp>
      </p:grpSp>
      <p:sp>
        <p:nvSpPr>
          <p:cNvPr id="20" name="Metin kutusu 19"/>
          <p:cNvSpPr txBox="1"/>
          <p:nvPr/>
        </p:nvSpPr>
        <p:spPr>
          <a:xfrm>
            <a:off x="9540976" y="2443923"/>
            <a:ext cx="1662396" cy="1877437"/>
          </a:xfrm>
          <a:prstGeom prst="rect">
            <a:avLst/>
          </a:prstGeom>
          <a:noFill/>
        </p:spPr>
        <p:txBody>
          <a:bodyPr wrap="square" rtlCol="0">
            <a:spAutoFit/>
          </a:bodyPr>
          <a:lstStyle/>
          <a:p>
            <a:pPr algn="ctr"/>
            <a:r>
              <a:rPr lang="tr-TR" sz="3600" b="1" dirty="0">
                <a:solidFill>
                  <a:schemeClr val="bg1"/>
                </a:solidFill>
              </a:rPr>
              <a:t>SONUÇ</a:t>
            </a:r>
          </a:p>
          <a:p>
            <a:pPr algn="ctr"/>
            <a:endParaRPr lang="tr-TR" sz="2000" dirty="0">
              <a:solidFill>
                <a:schemeClr val="bg1"/>
              </a:solidFill>
            </a:endParaRPr>
          </a:p>
          <a:p>
            <a:pPr algn="ctr"/>
            <a:r>
              <a:rPr lang="tr-TR" sz="2000" dirty="0">
                <a:solidFill>
                  <a:schemeClr val="bg1"/>
                </a:solidFill>
              </a:rPr>
              <a:t>Sosyal fobi</a:t>
            </a:r>
          </a:p>
          <a:p>
            <a:pPr algn="ctr"/>
            <a:r>
              <a:rPr lang="tr-TR" sz="2000" dirty="0">
                <a:solidFill>
                  <a:schemeClr val="bg1"/>
                </a:solidFill>
              </a:rPr>
              <a:t>Huzursuzluk</a:t>
            </a:r>
          </a:p>
          <a:p>
            <a:pPr algn="ctr"/>
            <a:r>
              <a:rPr lang="tr-TR" sz="2000" dirty="0">
                <a:solidFill>
                  <a:schemeClr val="bg1"/>
                </a:solidFill>
              </a:rPr>
              <a:t>Mutsuzluk</a:t>
            </a:r>
          </a:p>
        </p:txBody>
      </p:sp>
    </p:spTree>
    <p:extLst>
      <p:ext uri="{BB962C8B-B14F-4D97-AF65-F5344CB8AC3E}">
        <p14:creationId xmlns:p14="http://schemas.microsoft.com/office/powerpoint/2010/main" val="30295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50"/>
                                        <p:tgtEl>
                                          <p:spTgt spid="3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250"/>
                                        <p:tgtEl>
                                          <p:spTgt spid="2"/>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98400" cy="1015663"/>
          </a:xfrm>
          <a:prstGeom prst="rect">
            <a:avLst/>
          </a:prstGeom>
          <a:noFill/>
        </p:spPr>
        <p:txBody>
          <a:bodyPr wrap="none" rtlCol="0">
            <a:spAutoFit/>
          </a:bodyPr>
          <a:lstStyle/>
          <a:p>
            <a:r>
              <a:rPr lang="tr-TR" sz="6000" b="1" dirty="0"/>
              <a:t>Bağımlılık gelişebilir!</a:t>
            </a:r>
          </a:p>
        </p:txBody>
      </p:sp>
      <p:sp>
        <p:nvSpPr>
          <p:cNvPr id="30" name="Metin kutusu 29"/>
          <p:cNvSpPr txBox="1"/>
          <p:nvPr/>
        </p:nvSpPr>
        <p:spPr>
          <a:xfrm>
            <a:off x="356650" y="2540145"/>
            <a:ext cx="6659793" cy="1015663"/>
          </a:xfrm>
          <a:prstGeom prst="rect">
            <a:avLst/>
          </a:prstGeom>
          <a:noFill/>
        </p:spPr>
        <p:txBody>
          <a:bodyPr wrap="square" rtlCol="0">
            <a:spAutoFit/>
          </a:bodyPr>
          <a:lstStyle/>
          <a:p>
            <a:r>
              <a:rPr lang="tr-TR" sz="2000" dirty="0">
                <a:solidFill>
                  <a:srgbClr val="575757"/>
                </a:solidFill>
              </a:rPr>
              <a:t>Çocuk-genç dış dünyadan kopup tüm bağımlılıklarda </a:t>
            </a:r>
          </a:p>
          <a:p>
            <a:r>
              <a:rPr lang="tr-TR" sz="2000" dirty="0">
                <a:solidFill>
                  <a:srgbClr val="575757"/>
                </a:solidFill>
              </a:rPr>
              <a:t>olduğu gibi bilgisayar  ve internet için diğer </a:t>
            </a:r>
          </a:p>
          <a:p>
            <a:r>
              <a:rPr lang="tr-TR" sz="2000" dirty="0">
                <a:solidFill>
                  <a:srgbClr val="575757"/>
                </a:solidFill>
              </a:rPr>
              <a:t>sorumluluklarını ihmal edebilir.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371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98400" cy="1015663"/>
          </a:xfrm>
          <a:prstGeom prst="rect">
            <a:avLst/>
          </a:prstGeom>
          <a:noFill/>
        </p:spPr>
        <p:txBody>
          <a:bodyPr wrap="none" rtlCol="0">
            <a:spAutoFit/>
          </a:bodyPr>
          <a:lstStyle/>
          <a:p>
            <a:r>
              <a:rPr lang="tr-TR" sz="6000" b="1" dirty="0"/>
              <a:t>Bağımlılık gelişebilir!</a:t>
            </a:r>
          </a:p>
        </p:txBody>
      </p:sp>
      <p:sp>
        <p:nvSpPr>
          <p:cNvPr id="30" name="Metin kutusu 29"/>
          <p:cNvSpPr txBox="1"/>
          <p:nvPr/>
        </p:nvSpPr>
        <p:spPr>
          <a:xfrm>
            <a:off x="356650" y="2540145"/>
            <a:ext cx="6659793" cy="707886"/>
          </a:xfrm>
          <a:prstGeom prst="rect">
            <a:avLst/>
          </a:prstGeom>
          <a:noFill/>
        </p:spPr>
        <p:txBody>
          <a:bodyPr wrap="square" rtlCol="0">
            <a:spAutoFit/>
          </a:bodyPr>
          <a:lstStyle/>
          <a:p>
            <a:r>
              <a:rPr lang="tr-TR" sz="2000" dirty="0">
                <a:solidFill>
                  <a:srgbClr val="575757"/>
                </a:solidFill>
              </a:rPr>
              <a:t>Kendi oluşturduğu sanal dünyası içinde </a:t>
            </a:r>
          </a:p>
          <a:p>
            <a:r>
              <a:rPr lang="tr-TR" sz="2000" dirty="0">
                <a:solidFill>
                  <a:srgbClr val="575757"/>
                </a:solidFill>
              </a:rPr>
              <a:t>kaybolur ve sosyal yaşamdan kopar.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66594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798400" cy="1015663"/>
          </a:xfrm>
          <a:prstGeom prst="rect">
            <a:avLst/>
          </a:prstGeom>
          <a:noFill/>
        </p:spPr>
        <p:txBody>
          <a:bodyPr wrap="none" rtlCol="0">
            <a:spAutoFit/>
          </a:bodyPr>
          <a:lstStyle/>
          <a:p>
            <a:r>
              <a:rPr lang="tr-TR" sz="6000" b="1" dirty="0"/>
              <a:t>Bağımlılık gelişebilir!</a:t>
            </a:r>
          </a:p>
        </p:txBody>
      </p:sp>
      <p:sp>
        <p:nvSpPr>
          <p:cNvPr id="30" name="Metin kutusu 29"/>
          <p:cNvSpPr txBox="1"/>
          <p:nvPr/>
        </p:nvSpPr>
        <p:spPr>
          <a:xfrm>
            <a:off x="356650" y="2540145"/>
            <a:ext cx="6659793" cy="707886"/>
          </a:xfrm>
          <a:prstGeom prst="rect">
            <a:avLst/>
          </a:prstGeom>
          <a:noFill/>
        </p:spPr>
        <p:txBody>
          <a:bodyPr wrap="square" rtlCol="0">
            <a:spAutoFit/>
          </a:bodyPr>
          <a:lstStyle/>
          <a:p>
            <a:r>
              <a:rPr lang="tr-TR" sz="2000" dirty="0">
                <a:solidFill>
                  <a:srgbClr val="575757"/>
                </a:solidFill>
              </a:rPr>
              <a:t>Dışarıda ya da okulda arkadaşlarıyla etkileşim</a:t>
            </a:r>
          </a:p>
          <a:p>
            <a:r>
              <a:rPr lang="tr-TR" sz="2000" dirty="0">
                <a:solidFill>
                  <a:srgbClr val="575757"/>
                </a:solidFill>
              </a:rPr>
              <a:t>içinde olmak yerine eve kapanabilir.</a:t>
            </a: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r="-36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867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0"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80000"/>
            </a:blip>
            <a:srcRect/>
            <a:stretch>
              <a:fillRect l="-16000" r="-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48</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356650" y="388099"/>
            <a:ext cx="5479833" cy="1938992"/>
          </a:xfrm>
          <a:prstGeom prst="rect">
            <a:avLst/>
          </a:prstGeom>
          <a:noFill/>
        </p:spPr>
        <p:txBody>
          <a:bodyPr wrap="none" rtlCol="0">
            <a:spAutoFit/>
          </a:bodyPr>
          <a:lstStyle/>
          <a:p>
            <a:r>
              <a:rPr lang="tr-TR" sz="6000" b="1" dirty="0"/>
              <a:t>Sağlığımıza zarar</a:t>
            </a:r>
          </a:p>
          <a:p>
            <a:r>
              <a:rPr lang="tr-TR" sz="6000" b="1" dirty="0"/>
              <a:t>verebilir!</a:t>
            </a:r>
          </a:p>
        </p:txBody>
      </p:sp>
      <p:sp>
        <p:nvSpPr>
          <p:cNvPr id="18" name="Metin kutusu 17"/>
          <p:cNvSpPr txBox="1"/>
          <p:nvPr/>
        </p:nvSpPr>
        <p:spPr>
          <a:xfrm>
            <a:off x="356650" y="2816356"/>
            <a:ext cx="4854278" cy="1938992"/>
          </a:xfrm>
          <a:prstGeom prst="rect">
            <a:avLst/>
          </a:prstGeom>
          <a:noFill/>
        </p:spPr>
        <p:txBody>
          <a:bodyPr wrap="none" rtlCol="0">
            <a:spAutoFit/>
          </a:bodyPr>
          <a:lstStyle/>
          <a:p>
            <a:r>
              <a:rPr lang="tr-TR" sz="2000" dirty="0">
                <a:solidFill>
                  <a:srgbClr val="575757"/>
                </a:solidFill>
              </a:rPr>
              <a:t>İnternet kullanım süresi arttıkça saldırganlık, </a:t>
            </a:r>
          </a:p>
          <a:p>
            <a:r>
              <a:rPr lang="tr-TR" sz="2000" dirty="0">
                <a:solidFill>
                  <a:srgbClr val="575757"/>
                </a:solidFill>
              </a:rPr>
              <a:t>genel sağlık durumunda bozulma </a:t>
            </a:r>
          </a:p>
          <a:p>
            <a:r>
              <a:rPr lang="tr-TR" sz="2000" dirty="0">
                <a:solidFill>
                  <a:srgbClr val="575757"/>
                </a:solidFill>
              </a:rPr>
              <a:t>(göz yorgunluğu, sırt-boyun ağrıları, </a:t>
            </a:r>
          </a:p>
          <a:p>
            <a:r>
              <a:rPr lang="tr-TR" sz="2000" dirty="0">
                <a:solidFill>
                  <a:srgbClr val="575757"/>
                </a:solidFill>
              </a:rPr>
              <a:t>uykusuzluk, yorgunluk, hareketsiz kalma vb.) </a:t>
            </a:r>
          </a:p>
          <a:p>
            <a:r>
              <a:rPr lang="tr-TR" sz="2000" dirty="0">
                <a:solidFill>
                  <a:srgbClr val="575757"/>
                </a:solidFill>
              </a:rPr>
              <a:t>ve depresif belirtiler görülme </a:t>
            </a:r>
          </a:p>
          <a:p>
            <a:r>
              <a:rPr lang="tr-TR" sz="2000" dirty="0">
                <a:solidFill>
                  <a:srgbClr val="575757"/>
                </a:solidFill>
              </a:rPr>
              <a:t>oranı artmaktadır.</a:t>
            </a:r>
          </a:p>
        </p:txBody>
      </p:sp>
    </p:spTree>
    <p:extLst>
      <p:ext uri="{BB962C8B-B14F-4D97-AF65-F5344CB8AC3E}">
        <p14:creationId xmlns:p14="http://schemas.microsoft.com/office/powerpoint/2010/main" val="6762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50" fill="hold"/>
                                        <p:tgtEl>
                                          <p:spTgt spid="27"/>
                                        </p:tgtEl>
                                        <p:attrNameLst>
                                          <p:attrName>ppt_x</p:attrName>
                                        </p:attrNameLst>
                                      </p:cBhvr>
                                      <p:tavLst>
                                        <p:tav tm="0">
                                          <p:val>
                                            <p:strVal val="1+#ppt_w/2"/>
                                          </p:val>
                                        </p:tav>
                                        <p:tav tm="100000">
                                          <p:val>
                                            <p:strVal val="#ppt_x"/>
                                          </p:val>
                                        </p:tav>
                                      </p:tavLst>
                                    </p:anim>
                                    <p:anim calcmode="lin" valueType="num">
                                      <p:cBhvr additive="base">
                                        <p:cTn id="24" dur="25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50"/>
                                        <p:tgtEl>
                                          <p:spTgt spid="1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5" grpId="0" animBg="1"/>
      <p:bldP spid="28" grpId="0" animBg="1"/>
      <p:bldP spid="17"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49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557856" cy="1015663"/>
          </a:xfrm>
          <a:prstGeom prst="rect">
            <a:avLst/>
          </a:prstGeom>
          <a:noFill/>
        </p:spPr>
        <p:txBody>
          <a:bodyPr wrap="none" rtlCol="0">
            <a:spAutoFit/>
          </a:bodyPr>
          <a:lstStyle/>
          <a:p>
            <a:r>
              <a:rPr lang="tr-TR" sz="6000" b="1" dirty="0"/>
              <a:t>Sağlığımıza zarar verebilir!</a:t>
            </a:r>
          </a:p>
        </p:txBody>
      </p:sp>
      <p:pic>
        <p:nvPicPr>
          <p:cNvPr id="14" name="Resim 13"/>
          <p:cNvPicPr>
            <a:picLocks noChangeAspect="1"/>
          </p:cNvPicPr>
          <p:nvPr/>
        </p:nvPicPr>
        <p:blipFill>
          <a:blip r:embed="rId4"/>
          <a:stretch>
            <a:fillRect/>
          </a:stretch>
        </p:blipFill>
        <p:spPr>
          <a:xfrm>
            <a:off x="1833696" y="1800721"/>
            <a:ext cx="3661093" cy="3684363"/>
          </a:xfrm>
          <a:prstGeom prst="rect">
            <a:avLst/>
          </a:prstGeom>
        </p:spPr>
      </p:pic>
      <p:pic>
        <p:nvPicPr>
          <p:cNvPr id="16" name="Resim 15"/>
          <p:cNvPicPr>
            <a:picLocks noChangeAspect="1"/>
          </p:cNvPicPr>
          <p:nvPr/>
        </p:nvPicPr>
        <p:blipFill>
          <a:blip r:embed="rId5"/>
          <a:stretch>
            <a:fillRect/>
          </a:stretch>
        </p:blipFill>
        <p:spPr>
          <a:xfrm>
            <a:off x="6195886" y="1802452"/>
            <a:ext cx="3862516" cy="3529006"/>
          </a:xfrm>
          <a:prstGeom prst="rect">
            <a:avLst/>
          </a:prstGeom>
        </p:spPr>
      </p:pic>
    </p:spTree>
    <p:extLst>
      <p:ext uri="{BB962C8B-B14F-4D97-AF65-F5344CB8AC3E}">
        <p14:creationId xmlns:p14="http://schemas.microsoft.com/office/powerpoint/2010/main" val="9724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chemeClr val="bg1">
                      <a:lumMod val="85000"/>
                    </a:schemeClr>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747634" cy="1015663"/>
          </a:xfrm>
          <a:prstGeom prst="rect">
            <a:avLst/>
          </a:prstGeom>
          <a:noFill/>
        </p:spPr>
        <p:txBody>
          <a:bodyPr wrap="none" rtlCol="0">
            <a:spAutoFit/>
          </a:bodyPr>
          <a:lstStyle/>
          <a:p>
            <a:r>
              <a:rPr lang="tr-TR" sz="6000" b="1" dirty="0"/>
              <a:t>Belirtileri neler olabilir?</a:t>
            </a:r>
          </a:p>
        </p:txBody>
      </p:sp>
      <p:grpSp>
        <p:nvGrpSpPr>
          <p:cNvPr id="18" name="Grup 17"/>
          <p:cNvGrpSpPr/>
          <p:nvPr/>
        </p:nvGrpSpPr>
        <p:grpSpPr>
          <a:xfrm>
            <a:off x="1536143" y="1845757"/>
            <a:ext cx="2605265" cy="1866581"/>
            <a:chOff x="1536143" y="1845757"/>
            <a:chExt cx="2605265" cy="1866581"/>
          </a:xfrm>
        </p:grpSpPr>
        <p:sp>
          <p:nvSpPr>
            <p:cNvPr id="25" name="Line 64"/>
            <p:cNvSpPr>
              <a:spLocks noChangeShapeType="1"/>
            </p:cNvSpPr>
            <p:nvPr/>
          </p:nvSpPr>
          <p:spPr bwMode="auto">
            <a:xfrm>
              <a:off x="1597676" y="3034924"/>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Dikdörtgen 30"/>
            <p:cNvSpPr/>
            <p:nvPr/>
          </p:nvSpPr>
          <p:spPr>
            <a:xfrm>
              <a:off x="1536143" y="3127563"/>
              <a:ext cx="2605265" cy="584775"/>
            </a:xfrm>
            <a:prstGeom prst="rect">
              <a:avLst/>
            </a:prstGeom>
          </p:spPr>
          <p:txBody>
            <a:bodyPr wrap="none">
              <a:spAutoFit/>
            </a:bodyPr>
            <a:lstStyle/>
            <a:p>
              <a:pPr algn="ctr"/>
              <a:r>
                <a:rPr lang="tr-TR" sz="1600" dirty="0">
                  <a:solidFill>
                    <a:schemeClr val="tx1">
                      <a:lumMod val="65000"/>
                      <a:lumOff val="35000"/>
                    </a:schemeClr>
                  </a:solidFill>
                </a:rPr>
                <a:t>Planlanandan daha fazla </a:t>
              </a:r>
            </a:p>
            <a:p>
              <a:pPr algn="ctr"/>
              <a:r>
                <a:rPr lang="tr-TR" sz="1600" dirty="0">
                  <a:solidFill>
                    <a:schemeClr val="tx1">
                      <a:lumMod val="65000"/>
                      <a:lumOff val="35000"/>
                    </a:schemeClr>
                  </a:solidFill>
                </a:rPr>
                <a:t>teknoloji karşısında kalınması</a:t>
              </a:r>
            </a:p>
          </p:txBody>
        </p:sp>
        <p:pic>
          <p:nvPicPr>
            <p:cNvPr id="12" name="Resim 11"/>
            <p:cNvPicPr>
              <a:picLocks noChangeAspect="1"/>
            </p:cNvPicPr>
            <p:nvPr/>
          </p:nvPicPr>
          <p:blipFill>
            <a:blip r:embed="rId4"/>
            <a:stretch>
              <a:fillRect/>
            </a:stretch>
          </p:blipFill>
          <p:spPr>
            <a:xfrm>
              <a:off x="2253775" y="1845757"/>
              <a:ext cx="1170000" cy="1057500"/>
            </a:xfrm>
            <a:prstGeom prst="rect">
              <a:avLst/>
            </a:prstGeom>
          </p:spPr>
        </p:pic>
      </p:grpSp>
      <p:grpSp>
        <p:nvGrpSpPr>
          <p:cNvPr id="21" name="Grup 20"/>
          <p:cNvGrpSpPr/>
          <p:nvPr/>
        </p:nvGrpSpPr>
        <p:grpSpPr>
          <a:xfrm>
            <a:off x="6251439" y="1842398"/>
            <a:ext cx="3190745" cy="1829618"/>
            <a:chOff x="6251439" y="1842398"/>
            <a:chExt cx="3190745" cy="1829618"/>
          </a:xfrm>
        </p:grpSpPr>
        <p:sp>
          <p:nvSpPr>
            <p:cNvPr id="42" name="Line 64"/>
            <p:cNvSpPr>
              <a:spLocks noChangeShapeType="1"/>
            </p:cNvSpPr>
            <p:nvPr/>
          </p:nvSpPr>
          <p:spPr bwMode="auto">
            <a:xfrm>
              <a:off x="6605712" y="2994602"/>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Dikdörtgen 42"/>
            <p:cNvSpPr/>
            <p:nvPr/>
          </p:nvSpPr>
          <p:spPr>
            <a:xfrm>
              <a:off x="6251439" y="3087241"/>
              <a:ext cx="3190745" cy="584775"/>
            </a:xfrm>
            <a:prstGeom prst="rect">
              <a:avLst/>
            </a:prstGeom>
          </p:spPr>
          <p:txBody>
            <a:bodyPr wrap="none">
              <a:spAutoFit/>
            </a:bodyPr>
            <a:lstStyle/>
            <a:p>
              <a:pPr algn="ctr"/>
              <a:r>
                <a:rPr lang="tr-TR" sz="1600" dirty="0">
                  <a:solidFill>
                    <a:schemeClr val="tx1">
                      <a:lumMod val="65000"/>
                      <a:lumOff val="35000"/>
                    </a:schemeClr>
                  </a:solidFill>
                </a:rPr>
                <a:t>Zamanın büyük çoğunluğunun fiilen </a:t>
              </a:r>
            </a:p>
            <a:p>
              <a:pPr algn="ctr"/>
              <a:r>
                <a:rPr lang="tr-TR" sz="1600" dirty="0">
                  <a:solidFill>
                    <a:schemeClr val="tx1">
                      <a:lumMod val="65000"/>
                      <a:lumOff val="35000"/>
                    </a:schemeClr>
                  </a:solidFill>
                </a:rPr>
                <a:t>ya da zihnen teknolojiyle geçirilmesi</a:t>
              </a:r>
            </a:p>
          </p:txBody>
        </p:sp>
        <p:pic>
          <p:nvPicPr>
            <p:cNvPr id="14" name="Resim 13"/>
            <p:cNvPicPr>
              <a:picLocks noChangeAspect="1"/>
            </p:cNvPicPr>
            <p:nvPr/>
          </p:nvPicPr>
          <p:blipFill>
            <a:blip r:embed="rId5"/>
            <a:stretch>
              <a:fillRect/>
            </a:stretch>
          </p:blipFill>
          <p:spPr>
            <a:xfrm>
              <a:off x="7323686" y="1842398"/>
              <a:ext cx="1046250" cy="1035000"/>
            </a:xfrm>
            <a:prstGeom prst="rect">
              <a:avLst/>
            </a:prstGeom>
          </p:spPr>
        </p:pic>
      </p:grpSp>
      <p:grpSp>
        <p:nvGrpSpPr>
          <p:cNvPr id="19" name="Grup 18"/>
          <p:cNvGrpSpPr/>
          <p:nvPr/>
        </p:nvGrpSpPr>
        <p:grpSpPr>
          <a:xfrm>
            <a:off x="3458217" y="3915715"/>
            <a:ext cx="3104248" cy="2126981"/>
            <a:chOff x="3458217" y="3915715"/>
            <a:chExt cx="3104248" cy="2126981"/>
          </a:xfrm>
        </p:grpSpPr>
        <p:sp>
          <p:nvSpPr>
            <p:cNvPr id="23" name="Line 64"/>
            <p:cNvSpPr>
              <a:spLocks noChangeShapeType="1"/>
            </p:cNvSpPr>
            <p:nvPr/>
          </p:nvSpPr>
          <p:spPr bwMode="auto">
            <a:xfrm>
              <a:off x="3769241" y="51190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3458217" y="5211699"/>
              <a:ext cx="3104248" cy="830997"/>
            </a:xfrm>
            <a:prstGeom prst="rect">
              <a:avLst/>
            </a:prstGeom>
          </p:spPr>
          <p:txBody>
            <a:bodyPr wrap="none">
              <a:spAutoFit/>
            </a:bodyPr>
            <a:lstStyle/>
            <a:p>
              <a:pPr algn="ctr"/>
              <a:r>
                <a:rPr lang="tr-TR" sz="1600" dirty="0">
                  <a:solidFill>
                    <a:schemeClr val="tx1">
                      <a:lumMod val="65000"/>
                      <a:lumOff val="35000"/>
                    </a:schemeClr>
                  </a:solidFill>
                </a:rPr>
                <a:t>Teknolojinin, sorumlulukların </a:t>
              </a:r>
            </a:p>
            <a:p>
              <a:pPr algn="ctr"/>
              <a:r>
                <a:rPr lang="tr-TR" sz="1600" dirty="0">
                  <a:solidFill>
                    <a:schemeClr val="tx1">
                      <a:lumMod val="65000"/>
                      <a:lumOff val="35000"/>
                    </a:schemeClr>
                  </a:solidFill>
                </a:rPr>
                <a:t>(iş, okul, aile, bireysel temizlik gibi) </a:t>
              </a:r>
            </a:p>
            <a:p>
              <a:pPr algn="ctr"/>
              <a:r>
                <a:rPr lang="tr-TR" sz="1600" dirty="0">
                  <a:solidFill>
                    <a:schemeClr val="tx1">
                      <a:lumMod val="65000"/>
                      <a:lumOff val="35000"/>
                    </a:schemeClr>
                  </a:solidFill>
                </a:rPr>
                <a:t>yerine getirilmesini engellemesi</a:t>
              </a:r>
            </a:p>
          </p:txBody>
        </p:sp>
        <p:pic>
          <p:nvPicPr>
            <p:cNvPr id="16" name="Resim 15"/>
            <p:cNvPicPr>
              <a:picLocks noChangeAspect="1"/>
            </p:cNvPicPr>
            <p:nvPr/>
          </p:nvPicPr>
          <p:blipFill>
            <a:blip r:embed="rId6"/>
            <a:stretch>
              <a:fillRect/>
            </a:stretch>
          </p:blipFill>
          <p:spPr>
            <a:xfrm>
              <a:off x="4537840" y="3915715"/>
              <a:ext cx="945000" cy="1068750"/>
            </a:xfrm>
            <a:prstGeom prst="rect">
              <a:avLst/>
            </a:prstGeom>
          </p:spPr>
        </p:pic>
      </p:grpSp>
      <p:grpSp>
        <p:nvGrpSpPr>
          <p:cNvPr id="20" name="Grup 19"/>
          <p:cNvGrpSpPr/>
          <p:nvPr/>
        </p:nvGrpSpPr>
        <p:grpSpPr>
          <a:xfrm>
            <a:off x="7781621" y="4472590"/>
            <a:ext cx="3010248" cy="1820684"/>
            <a:chOff x="7781621" y="4472590"/>
            <a:chExt cx="3010248" cy="1820684"/>
          </a:xfrm>
        </p:grpSpPr>
        <p:sp>
          <p:nvSpPr>
            <p:cNvPr id="39" name="Line 64"/>
            <p:cNvSpPr>
              <a:spLocks noChangeShapeType="1"/>
            </p:cNvSpPr>
            <p:nvPr/>
          </p:nvSpPr>
          <p:spPr bwMode="auto">
            <a:xfrm>
              <a:off x="8045646" y="5615860"/>
              <a:ext cx="2482198" cy="0"/>
            </a:xfrm>
            <a:prstGeom prst="line">
              <a:avLst/>
            </a:prstGeom>
            <a:noFill/>
            <a:ln w="14288" cap="flat">
              <a:solidFill>
                <a:srgbClr val="DADAD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7781621" y="5708499"/>
              <a:ext cx="3010248" cy="584775"/>
            </a:xfrm>
            <a:prstGeom prst="rect">
              <a:avLst/>
            </a:prstGeom>
          </p:spPr>
          <p:txBody>
            <a:bodyPr wrap="none">
              <a:spAutoFit/>
            </a:bodyPr>
            <a:lstStyle/>
            <a:p>
              <a:pPr algn="ctr"/>
              <a:r>
                <a:rPr lang="tr-TR" sz="1600" dirty="0">
                  <a:solidFill>
                    <a:schemeClr val="tx1">
                      <a:lumMod val="65000"/>
                      <a:lumOff val="35000"/>
                    </a:schemeClr>
                  </a:solidFill>
                </a:rPr>
                <a:t>Teknoloji başında geçirilen vakitle </a:t>
              </a:r>
            </a:p>
            <a:p>
              <a:pPr algn="ctr"/>
              <a:r>
                <a:rPr lang="tr-TR" sz="1600" dirty="0">
                  <a:solidFill>
                    <a:schemeClr val="tx1">
                      <a:lumMod val="65000"/>
                      <a:lumOff val="35000"/>
                    </a:schemeClr>
                  </a:solidFill>
                </a:rPr>
                <a:t>ilgili kontrolün kaybedilmesi</a:t>
              </a:r>
            </a:p>
          </p:txBody>
        </p:sp>
        <p:pic>
          <p:nvPicPr>
            <p:cNvPr id="17" name="Resim 16"/>
            <p:cNvPicPr>
              <a:picLocks noChangeAspect="1"/>
            </p:cNvPicPr>
            <p:nvPr/>
          </p:nvPicPr>
          <p:blipFill>
            <a:blip r:embed="rId7"/>
            <a:stretch>
              <a:fillRect/>
            </a:stretch>
          </p:blipFill>
          <p:spPr>
            <a:xfrm>
              <a:off x="8920510" y="4472590"/>
              <a:ext cx="720000" cy="1023750"/>
            </a:xfrm>
            <a:prstGeom prst="rect">
              <a:avLst/>
            </a:prstGeom>
          </p:spPr>
        </p:pic>
      </p:grpSp>
    </p:spTree>
    <p:extLst>
      <p:ext uri="{BB962C8B-B14F-4D97-AF65-F5344CB8AC3E}">
        <p14:creationId xmlns:p14="http://schemas.microsoft.com/office/powerpoint/2010/main" val="148615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9000" r="-1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17754"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50</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023451"/>
            <a:ext cx="3783324" cy="400110"/>
            <a:chOff x="554927" y="1881525"/>
            <a:chExt cx="3783324" cy="400110"/>
          </a:xfrm>
        </p:grpSpPr>
        <p:sp>
          <p:nvSpPr>
            <p:cNvPr id="16" name="Metin kutusu 15"/>
            <p:cNvSpPr txBox="1"/>
            <p:nvPr/>
          </p:nvSpPr>
          <p:spPr>
            <a:xfrm>
              <a:off x="746177" y="1881525"/>
              <a:ext cx="3592074" cy="400110"/>
            </a:xfrm>
            <a:prstGeom prst="rect">
              <a:avLst/>
            </a:prstGeom>
            <a:noFill/>
          </p:spPr>
          <p:txBody>
            <a:bodyPr wrap="none" rtlCol="0">
              <a:spAutoFit/>
            </a:bodyPr>
            <a:lstStyle/>
            <a:p>
              <a:r>
                <a:rPr lang="tr-TR" sz="2000" dirty="0">
                  <a:solidFill>
                    <a:srgbClr val="575757"/>
                  </a:solidFill>
                </a:rPr>
                <a:t>Kişiler arası duyarlılıklar azalması</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626295"/>
            <a:ext cx="2200646" cy="400110"/>
            <a:chOff x="554927" y="1881525"/>
            <a:chExt cx="2200646" cy="400110"/>
          </a:xfrm>
        </p:grpSpPr>
        <p:sp>
          <p:nvSpPr>
            <p:cNvPr id="26" name="Metin kutusu 25"/>
            <p:cNvSpPr txBox="1"/>
            <p:nvPr/>
          </p:nvSpPr>
          <p:spPr>
            <a:xfrm>
              <a:off x="746177" y="1881525"/>
              <a:ext cx="2009396" cy="400110"/>
            </a:xfrm>
            <a:prstGeom prst="rect">
              <a:avLst/>
            </a:prstGeom>
            <a:noFill/>
          </p:spPr>
          <p:txBody>
            <a:bodyPr wrap="none" rtlCol="0">
              <a:spAutoFit/>
            </a:bodyPr>
            <a:lstStyle/>
            <a:p>
              <a:r>
                <a:rPr lang="tr-TR" sz="2000" dirty="0">
                  <a:solidFill>
                    <a:srgbClr val="575757"/>
                  </a:solidFill>
                </a:rPr>
                <a:t>Özgüvende düşüş</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3821973"/>
            <a:ext cx="4486337" cy="707886"/>
            <a:chOff x="554927" y="1881525"/>
            <a:chExt cx="4486337" cy="707886"/>
          </a:xfrm>
        </p:grpSpPr>
        <p:sp>
          <p:nvSpPr>
            <p:cNvPr id="31" name="Metin kutusu 30"/>
            <p:cNvSpPr txBox="1"/>
            <p:nvPr/>
          </p:nvSpPr>
          <p:spPr>
            <a:xfrm>
              <a:off x="746177" y="1881525"/>
              <a:ext cx="4295087" cy="707886"/>
            </a:xfrm>
            <a:prstGeom prst="rect">
              <a:avLst/>
            </a:prstGeom>
            <a:noFill/>
          </p:spPr>
          <p:txBody>
            <a:bodyPr wrap="none" rtlCol="0">
              <a:spAutoFit/>
            </a:bodyPr>
            <a:lstStyle/>
            <a:p>
              <a:r>
                <a:rPr lang="tr-TR" sz="2000" dirty="0">
                  <a:solidFill>
                    <a:srgbClr val="575757"/>
                  </a:solidFill>
                </a:rPr>
                <a:t>Çevreyle arasındaki ilişkinin zayıflaması </a:t>
              </a:r>
            </a:p>
            <a:p>
              <a:r>
                <a:rPr lang="tr-TR" sz="2000" dirty="0">
                  <a:solidFill>
                    <a:srgbClr val="575757"/>
                  </a:solidFill>
                </a:rPr>
                <a:t>ya da kopması</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237513"/>
            <a:ext cx="4332320" cy="400110"/>
            <a:chOff x="554927" y="1881525"/>
            <a:chExt cx="4332320" cy="400110"/>
          </a:xfrm>
        </p:grpSpPr>
        <p:sp>
          <p:nvSpPr>
            <p:cNvPr id="34" name="Metin kutusu 33"/>
            <p:cNvSpPr txBox="1"/>
            <p:nvPr/>
          </p:nvSpPr>
          <p:spPr>
            <a:xfrm>
              <a:off x="746177" y="1881525"/>
              <a:ext cx="4141070" cy="400110"/>
            </a:xfrm>
            <a:prstGeom prst="rect">
              <a:avLst/>
            </a:prstGeom>
            <a:noFill/>
          </p:spPr>
          <p:txBody>
            <a:bodyPr wrap="none" rtlCol="0">
              <a:spAutoFit/>
            </a:bodyPr>
            <a:lstStyle/>
            <a:p>
              <a:r>
                <a:rPr lang="tr-TR" sz="2000" dirty="0">
                  <a:solidFill>
                    <a:srgbClr val="575757"/>
                  </a:solidFill>
                </a:rPr>
                <a:t>Sürekli uykusuz ve yorgun görünmeler</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250"/>
                                        <p:tgtEl>
                                          <p:spTgt spid="33"/>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250" fill="hold"/>
                                        <p:tgtEl>
                                          <p:spTgt spid="28"/>
                                        </p:tgtEl>
                                        <p:attrNameLst>
                                          <p:attrName>ppt_x</p:attrName>
                                        </p:attrNameLst>
                                      </p:cBhvr>
                                      <p:tavLst>
                                        <p:tav tm="0">
                                          <p:val>
                                            <p:strVal val="1+#ppt_w/2"/>
                                          </p:val>
                                        </p:tav>
                                        <p:tav tm="100000">
                                          <p:val>
                                            <p:strVal val="#ppt_x"/>
                                          </p:val>
                                        </p:tav>
                                      </p:tavLst>
                                    </p:anim>
                                    <p:anim calcmode="lin" valueType="num">
                                      <p:cBhvr additive="base">
                                        <p:cTn id="4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9000" r="-1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17754"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51</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159749"/>
            <a:ext cx="3857254" cy="707886"/>
            <a:chOff x="554927" y="1881525"/>
            <a:chExt cx="3857254" cy="707886"/>
          </a:xfrm>
        </p:grpSpPr>
        <p:sp>
          <p:nvSpPr>
            <p:cNvPr id="16" name="Metin kutusu 15"/>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İnternetteki arkadaşlıkları fiziksel </a:t>
              </a:r>
            </a:p>
            <a:p>
              <a:r>
                <a:rPr lang="tr-TR" sz="2000" dirty="0">
                  <a:solidFill>
                    <a:srgbClr val="575757"/>
                  </a:solidFill>
                </a:rPr>
                <a:t>arkadaşlıklara tercih etme</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3040389"/>
            <a:ext cx="4582260" cy="400110"/>
            <a:chOff x="554927" y="1881525"/>
            <a:chExt cx="4582260" cy="400110"/>
          </a:xfrm>
        </p:grpSpPr>
        <p:sp>
          <p:nvSpPr>
            <p:cNvPr id="26" name="Metin kutusu 25"/>
            <p:cNvSpPr txBox="1"/>
            <p:nvPr/>
          </p:nvSpPr>
          <p:spPr>
            <a:xfrm>
              <a:off x="746177" y="1881525"/>
              <a:ext cx="4391010" cy="400110"/>
            </a:xfrm>
            <a:prstGeom prst="rect">
              <a:avLst/>
            </a:prstGeom>
            <a:noFill/>
          </p:spPr>
          <p:txBody>
            <a:bodyPr wrap="none" rtlCol="0">
              <a:spAutoFit/>
            </a:bodyPr>
            <a:lstStyle/>
            <a:p>
              <a:r>
                <a:rPr lang="tr-TR" sz="2000" dirty="0">
                  <a:solidFill>
                    <a:srgbClr val="575757"/>
                  </a:solidFill>
                </a:rPr>
                <a:t>Sosyal gelişimde önemli ölçüde gerileme</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712240"/>
            <a:ext cx="4309109" cy="707886"/>
            <a:chOff x="554927" y="1881525"/>
            <a:chExt cx="4309109" cy="707886"/>
          </a:xfrm>
        </p:grpSpPr>
        <p:sp>
          <p:nvSpPr>
            <p:cNvPr id="34" name="Metin kutusu 33"/>
            <p:cNvSpPr txBox="1"/>
            <p:nvPr/>
          </p:nvSpPr>
          <p:spPr>
            <a:xfrm>
              <a:off x="746177" y="1881525"/>
              <a:ext cx="4117859" cy="707886"/>
            </a:xfrm>
            <a:prstGeom prst="rect">
              <a:avLst/>
            </a:prstGeom>
            <a:noFill/>
          </p:spPr>
          <p:txBody>
            <a:bodyPr wrap="none" rtlCol="0">
              <a:spAutoFit/>
            </a:bodyPr>
            <a:lstStyle/>
            <a:p>
              <a:r>
                <a:rPr lang="tr-TR" sz="2000" dirty="0">
                  <a:solidFill>
                    <a:srgbClr val="575757"/>
                  </a:solidFill>
                </a:rPr>
                <a:t>Sosyal kaygı düzeyinde ve saldırganlık </a:t>
              </a:r>
            </a:p>
            <a:p>
              <a:r>
                <a:rPr lang="tr-TR" sz="2000" dirty="0">
                  <a:solidFill>
                    <a:srgbClr val="575757"/>
                  </a:solidFill>
                </a:rPr>
                <a:t>davranışlarında yükselme</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37357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1+#ppt_w/2"/>
                                          </p:val>
                                        </p:tav>
                                        <p:tav tm="100000">
                                          <p:val>
                                            <p:strVal val="#ppt_x"/>
                                          </p:val>
                                        </p:tav>
                                      </p:tavLst>
                                    </p:anim>
                                    <p:anim calcmode="lin" valueType="num">
                                      <p:cBhvr additive="base">
                                        <p:cTn id="40" dur="25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2" presetClass="entr" presetSubtype="2"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250" fill="hold"/>
                                        <p:tgtEl>
                                          <p:spTgt spid="28"/>
                                        </p:tgtEl>
                                        <p:attrNameLst>
                                          <p:attrName>ppt_x</p:attrName>
                                        </p:attrNameLst>
                                      </p:cBhvr>
                                      <p:tavLst>
                                        <p:tav tm="0">
                                          <p:val>
                                            <p:strVal val="1+#ppt_w/2"/>
                                          </p:val>
                                        </p:tav>
                                        <p:tav tm="100000">
                                          <p:val>
                                            <p:strVal val="#ppt_x"/>
                                          </p:val>
                                        </p:tav>
                                      </p:tavLst>
                                    </p:anim>
                                    <p:anim calcmode="lin" valueType="num">
                                      <p:cBhvr additive="base">
                                        <p:cTn id="4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3" grpId="0" animBg="1"/>
      <p:bldP spid="14" grpId="0"/>
      <p:bldP spid="15"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9000" r="-1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17754" cy="1015663"/>
          </a:xfrm>
          <a:prstGeom prst="rect">
            <a:avLst/>
          </a:prstGeom>
          <a:noFill/>
        </p:spPr>
        <p:txBody>
          <a:bodyPr wrap="none" rtlCol="0">
            <a:spAutoFit/>
          </a:bodyPr>
          <a:lstStyle/>
          <a:p>
            <a:r>
              <a:rPr lang="tr-TR" sz="6000" b="1" dirty="0"/>
              <a:t>Başka zararları yok mu?</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2159749"/>
            <a:ext cx="3857254" cy="707886"/>
            <a:chOff x="554927" y="1881525"/>
            <a:chExt cx="3857254" cy="707886"/>
          </a:xfrm>
        </p:grpSpPr>
        <p:sp>
          <p:nvSpPr>
            <p:cNvPr id="16" name="Metin kutusu 15"/>
            <p:cNvSpPr txBox="1"/>
            <p:nvPr/>
          </p:nvSpPr>
          <p:spPr>
            <a:xfrm>
              <a:off x="746177" y="1881525"/>
              <a:ext cx="3666004" cy="707886"/>
            </a:xfrm>
            <a:prstGeom prst="rect">
              <a:avLst/>
            </a:prstGeom>
            <a:noFill/>
          </p:spPr>
          <p:txBody>
            <a:bodyPr wrap="none" rtlCol="0">
              <a:spAutoFit/>
            </a:bodyPr>
            <a:lstStyle/>
            <a:p>
              <a:r>
                <a:rPr lang="tr-TR" sz="2000" dirty="0">
                  <a:solidFill>
                    <a:srgbClr val="575757"/>
                  </a:solidFill>
                </a:rPr>
                <a:t>Giderek yalnızlaşma ve yüz yüze </a:t>
              </a:r>
            </a:p>
            <a:p>
              <a:r>
                <a:rPr lang="tr-TR" sz="2000" dirty="0">
                  <a:solidFill>
                    <a:srgbClr val="575757"/>
                  </a:solidFill>
                </a:rPr>
                <a:t>ilişki kurmakta güçlük yaşama</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3040389"/>
            <a:ext cx="4178688" cy="400110"/>
            <a:chOff x="554927" y="1881525"/>
            <a:chExt cx="4178688" cy="400110"/>
          </a:xfrm>
        </p:grpSpPr>
        <p:sp>
          <p:nvSpPr>
            <p:cNvPr id="26" name="Metin kutusu 25"/>
            <p:cNvSpPr txBox="1"/>
            <p:nvPr/>
          </p:nvSpPr>
          <p:spPr>
            <a:xfrm>
              <a:off x="746177" y="1881525"/>
              <a:ext cx="3987438" cy="400110"/>
            </a:xfrm>
            <a:prstGeom prst="rect">
              <a:avLst/>
            </a:prstGeom>
            <a:noFill/>
          </p:spPr>
          <p:txBody>
            <a:bodyPr wrap="none" rtlCol="0">
              <a:spAutoFit/>
            </a:bodyPr>
            <a:lstStyle/>
            <a:p>
              <a:r>
                <a:rPr lang="tr-TR" sz="2000" dirty="0">
                  <a:solidFill>
                    <a:srgbClr val="575757"/>
                  </a:solidFill>
                </a:rPr>
                <a:t>İçe dönüklük (çekinme-kaçınma hâli)</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729012"/>
            <a:ext cx="3484074" cy="400110"/>
            <a:chOff x="554927" y="1881525"/>
            <a:chExt cx="3484074" cy="400110"/>
          </a:xfrm>
        </p:grpSpPr>
        <p:sp>
          <p:nvSpPr>
            <p:cNvPr id="34" name="Metin kutusu 33"/>
            <p:cNvSpPr txBox="1"/>
            <p:nvPr/>
          </p:nvSpPr>
          <p:spPr>
            <a:xfrm>
              <a:off x="746177" y="1881525"/>
              <a:ext cx="3292824" cy="400110"/>
            </a:xfrm>
            <a:prstGeom prst="rect">
              <a:avLst/>
            </a:prstGeom>
            <a:noFill/>
          </p:spPr>
          <p:txBody>
            <a:bodyPr wrap="none" rtlCol="0">
              <a:spAutoFit/>
            </a:bodyPr>
            <a:lstStyle/>
            <a:p>
              <a:r>
                <a:rPr lang="tr-TR" sz="2000" dirty="0">
                  <a:solidFill>
                    <a:srgbClr val="575757"/>
                  </a:solidFill>
                </a:rPr>
                <a:t>Kuru gözler, baş ve sırt ağrıları</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32264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250"/>
                                        <p:tgtEl>
                                          <p:spTgt spid="33"/>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250" fill="hold"/>
                                        <p:tgtEl>
                                          <p:spTgt spid="22"/>
                                        </p:tgtEl>
                                        <p:attrNameLst>
                                          <p:attrName>ppt_x</p:attrName>
                                        </p:attrNameLst>
                                      </p:cBhvr>
                                      <p:tavLst>
                                        <p:tav tm="0">
                                          <p:val>
                                            <p:strVal val="1+#ppt_w/2"/>
                                          </p:val>
                                        </p:tav>
                                        <p:tav tm="100000">
                                          <p:val>
                                            <p:strVal val="#ppt_x"/>
                                          </p:val>
                                        </p:tav>
                                      </p:tavLst>
                                    </p:anim>
                                    <p:anim calcmode="lin" valueType="num">
                                      <p:cBhvr additive="base">
                                        <p:cTn id="40" dur="250" fill="hold"/>
                                        <p:tgtEl>
                                          <p:spTgt spid="2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2" presetClass="entr" presetSubtype="2"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250" fill="hold"/>
                                        <p:tgtEl>
                                          <p:spTgt spid="28"/>
                                        </p:tgtEl>
                                        <p:attrNameLst>
                                          <p:attrName>ppt_x</p:attrName>
                                        </p:attrNameLst>
                                      </p:cBhvr>
                                      <p:tavLst>
                                        <p:tav tm="0">
                                          <p:val>
                                            <p:strVal val="1+#ppt_w/2"/>
                                          </p:val>
                                        </p:tav>
                                        <p:tav tm="100000">
                                          <p:val>
                                            <p:strVal val="#ppt_x"/>
                                          </p:val>
                                        </p:tav>
                                      </p:tavLst>
                                    </p:anim>
                                    <p:anim calcmode="lin" valueType="num">
                                      <p:cBhvr additive="base">
                                        <p:cTn id="4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13" grpId="0" animBg="1"/>
      <p:bldP spid="14" grpId="0"/>
      <p:bldP spid="15" grpId="0" animBg="1"/>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10267811" cy="830997"/>
          </a:xfrm>
          <a:prstGeom prst="rect">
            <a:avLst/>
          </a:prstGeom>
          <a:noFill/>
        </p:spPr>
        <p:txBody>
          <a:bodyPr wrap="none" rtlCol="0">
            <a:spAutoFit/>
          </a:bodyPr>
          <a:lstStyle/>
          <a:p>
            <a:r>
              <a:rPr lang="tr-TR" sz="4800" b="1" dirty="0"/>
              <a:t>Teknoloji bağımlılığının olumsuz etkileri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53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12" name="Dikdörtgen 11"/>
          <p:cNvSpPr/>
          <p:nvPr/>
        </p:nvSpPr>
        <p:spPr>
          <a:xfrm>
            <a:off x="3331828" y="1654729"/>
            <a:ext cx="5528345" cy="3548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tr-T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pic>
        <p:nvPicPr>
          <p:cNvPr id="3" name="TeknolojiBagimliligininOlumsuzEtkiler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97040" y="1654729"/>
            <a:ext cx="1997921" cy="3543110"/>
          </a:xfrm>
          <a:prstGeom prst="rect">
            <a:avLst/>
          </a:prstGeom>
        </p:spPr>
      </p:pic>
    </p:spTree>
    <p:extLst>
      <p:ext uri="{BB962C8B-B14F-4D97-AF65-F5344CB8AC3E}">
        <p14:creationId xmlns:p14="http://schemas.microsoft.com/office/powerpoint/2010/main" val="17502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fullScrn="1">
              <p:cMediaNode vol="80000">
                <p:cTn id="29" fill="hold" display="0">
                  <p:stCondLst>
                    <p:cond delay="indefinite"/>
                  </p:stCondLst>
                </p:cTn>
                <p:tgtEl>
                  <p:spTgt spid="3"/>
                </p:tgtEl>
              </p:cMediaNode>
            </p:video>
          </p:childTnLst>
        </p:cTn>
      </p:par>
    </p:tnLst>
    <p:bldLst>
      <p:bldP spid="9" grpId="0" animBg="1"/>
      <p:bldP spid="13" grpId="0" animBg="1"/>
      <p:bldP spid="14"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169184" cy="369332"/>
            </a:xfrm>
            <a:prstGeom prst="rect">
              <a:avLst/>
            </a:prstGeom>
          </p:spPr>
          <p:txBody>
            <a:bodyPr wrap="none">
              <a:spAutoFit/>
            </a:bodyPr>
            <a:lstStyle/>
            <a:p>
              <a:r>
                <a:rPr lang="tr-TR" dirty="0">
                  <a:solidFill>
                    <a:schemeClr val="bg1"/>
                  </a:solidFill>
                </a:rPr>
                <a:t>Hep Oturmak Olmaz!</a:t>
              </a:r>
            </a:p>
          </p:txBody>
        </p:sp>
      </p:grpSp>
      <p:sp>
        <p:nvSpPr>
          <p:cNvPr id="18" name="Metin kutusu 17"/>
          <p:cNvSpPr txBox="1"/>
          <p:nvPr/>
        </p:nvSpPr>
        <p:spPr>
          <a:xfrm>
            <a:off x="435784" y="2592497"/>
            <a:ext cx="4938211" cy="1323439"/>
          </a:xfrm>
          <a:prstGeom prst="rect">
            <a:avLst/>
          </a:prstGeom>
          <a:noFill/>
        </p:spPr>
        <p:txBody>
          <a:bodyPr wrap="none" rtlCol="0">
            <a:spAutoFit/>
          </a:bodyPr>
          <a:lstStyle/>
          <a:p>
            <a:r>
              <a:rPr lang="tr-TR" sz="2000" dirty="0">
                <a:solidFill>
                  <a:srgbClr val="575757"/>
                </a:solidFill>
              </a:rPr>
              <a:t>Sürekli teknolojik alet başında olmak,</a:t>
            </a:r>
          </a:p>
          <a:p>
            <a:r>
              <a:rPr lang="tr-TR" sz="2000" dirty="0">
                <a:solidFill>
                  <a:srgbClr val="575757"/>
                </a:solidFill>
              </a:rPr>
              <a:t>fiziksel aktivitemizi kısıtlayarak hareketsiz</a:t>
            </a:r>
          </a:p>
          <a:p>
            <a:r>
              <a:rPr lang="tr-TR" sz="2000" dirty="0">
                <a:solidFill>
                  <a:srgbClr val="575757"/>
                </a:solidFill>
              </a:rPr>
              <a:t>bir yaşam sürmemize sebep olur ve bu durum</a:t>
            </a:r>
          </a:p>
          <a:p>
            <a:r>
              <a:rPr lang="tr-TR" sz="2000" dirty="0">
                <a:solidFill>
                  <a:srgbClr val="575757"/>
                </a:solidFill>
              </a:rPr>
              <a:t>sağlığımızı olumsuz etkiler.</a:t>
            </a:r>
          </a:p>
        </p:txBody>
      </p:sp>
    </p:spTree>
    <p:extLst>
      <p:ext uri="{BB962C8B-B14F-4D97-AF65-F5344CB8AC3E}">
        <p14:creationId xmlns:p14="http://schemas.microsoft.com/office/powerpoint/2010/main" val="14079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 fill="hold"/>
                                        <p:tgtEl>
                                          <p:spTgt spid="7"/>
                                        </p:tgtEl>
                                        <p:attrNameLst>
                                          <p:attrName>ppt_x</p:attrName>
                                        </p:attrNameLst>
                                      </p:cBhvr>
                                      <p:tavLst>
                                        <p:tav tm="0">
                                          <p:val>
                                            <p:strVal val="0-#ppt_w/2"/>
                                          </p:val>
                                        </p:tav>
                                        <p:tav tm="100000">
                                          <p:val>
                                            <p:strVal val="#ppt_x"/>
                                          </p:val>
                                        </p:tav>
                                      </p:tavLst>
                                    </p:anim>
                                    <p:anim calcmode="lin" valueType="num">
                                      <p:cBhvr additive="base">
                                        <p:cTn id="36" dur="25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Ortak Vakitleri Çoğaltın</a:t>
              </a:r>
            </a:p>
          </p:txBody>
        </p:sp>
      </p:grpSp>
      <p:sp>
        <p:nvSpPr>
          <p:cNvPr id="18" name="Metin kutusu 17"/>
          <p:cNvSpPr txBox="1"/>
          <p:nvPr/>
        </p:nvSpPr>
        <p:spPr>
          <a:xfrm>
            <a:off x="435784" y="2592497"/>
            <a:ext cx="5449633" cy="1323439"/>
          </a:xfrm>
          <a:prstGeom prst="rect">
            <a:avLst/>
          </a:prstGeom>
          <a:noFill/>
        </p:spPr>
        <p:txBody>
          <a:bodyPr wrap="none" rtlCol="0">
            <a:spAutoFit/>
          </a:bodyPr>
          <a:lstStyle/>
          <a:p>
            <a:r>
              <a:rPr lang="tr-TR" sz="2000" dirty="0">
                <a:solidFill>
                  <a:srgbClr val="575757"/>
                </a:solidFill>
              </a:rPr>
              <a:t>Aile olarak geçirdiğiniz ortak vakitlerin </a:t>
            </a:r>
          </a:p>
          <a:p>
            <a:r>
              <a:rPr lang="tr-TR" sz="2000" dirty="0">
                <a:solidFill>
                  <a:srgbClr val="575757"/>
                </a:solidFill>
              </a:rPr>
              <a:t>olmasına ve bu vakitlerde herkesin birlikte </a:t>
            </a:r>
          </a:p>
          <a:p>
            <a:r>
              <a:rPr lang="tr-TR" sz="2000" dirty="0">
                <a:solidFill>
                  <a:srgbClr val="575757"/>
                </a:solidFill>
              </a:rPr>
              <a:t>olmasına özen gösterin. Özellikle kahvaltı ve </a:t>
            </a:r>
          </a:p>
          <a:p>
            <a:r>
              <a:rPr lang="tr-TR" sz="2000" dirty="0">
                <a:solidFill>
                  <a:srgbClr val="575757"/>
                </a:solidFill>
              </a:rPr>
              <a:t>akşam yemeklerini beraberce yemeğe dikkat edin. </a:t>
            </a:r>
          </a:p>
        </p:txBody>
      </p:sp>
    </p:spTree>
    <p:extLst>
      <p:ext uri="{BB962C8B-B14F-4D97-AF65-F5344CB8AC3E}">
        <p14:creationId xmlns:p14="http://schemas.microsoft.com/office/powerpoint/2010/main" val="150730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 fill="hold"/>
                                        <p:tgtEl>
                                          <p:spTgt spid="7"/>
                                        </p:tgtEl>
                                        <p:attrNameLst>
                                          <p:attrName>ppt_x</p:attrName>
                                        </p:attrNameLst>
                                      </p:cBhvr>
                                      <p:tavLst>
                                        <p:tav tm="0">
                                          <p:val>
                                            <p:strVal val="0-#ppt_w/2"/>
                                          </p:val>
                                        </p:tav>
                                        <p:tav tm="100000">
                                          <p:val>
                                            <p:strVal val="#ppt_x"/>
                                          </p:val>
                                        </p:tav>
                                      </p:tavLst>
                                    </p:anim>
                                    <p:anim calcmode="lin" valueType="num">
                                      <p:cBhvr additive="base">
                                        <p:cTn id="36" dur="25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81000" t="-32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341603" cy="369332"/>
            </a:xfrm>
            <a:prstGeom prst="rect">
              <a:avLst/>
            </a:prstGeom>
          </p:spPr>
          <p:txBody>
            <a:bodyPr wrap="none">
              <a:spAutoFit/>
            </a:bodyPr>
            <a:lstStyle/>
            <a:p>
              <a:r>
                <a:rPr lang="tr-TR" dirty="0">
                  <a:solidFill>
                    <a:schemeClr val="bg1"/>
                  </a:solidFill>
                </a:rPr>
                <a:t>Zaman Sınırlaması Şart</a:t>
              </a:r>
            </a:p>
          </p:txBody>
        </p:sp>
      </p:grpSp>
      <p:sp>
        <p:nvSpPr>
          <p:cNvPr id="18" name="Metin kutusu 17"/>
          <p:cNvSpPr txBox="1"/>
          <p:nvPr/>
        </p:nvSpPr>
        <p:spPr>
          <a:xfrm>
            <a:off x="435784" y="2592497"/>
            <a:ext cx="3677160" cy="707886"/>
          </a:xfrm>
          <a:prstGeom prst="rect">
            <a:avLst/>
          </a:prstGeom>
          <a:noFill/>
        </p:spPr>
        <p:txBody>
          <a:bodyPr wrap="none" rtlCol="0">
            <a:spAutoFit/>
          </a:bodyPr>
          <a:lstStyle/>
          <a:p>
            <a:r>
              <a:rPr lang="tr-TR" sz="2000" dirty="0">
                <a:solidFill>
                  <a:srgbClr val="575757"/>
                </a:solidFill>
              </a:rPr>
              <a:t>Teknoloji ile geçireceğiniz zamanı </a:t>
            </a:r>
          </a:p>
          <a:p>
            <a:r>
              <a:rPr lang="tr-TR" sz="2000" dirty="0">
                <a:solidFill>
                  <a:srgbClr val="575757"/>
                </a:solidFill>
              </a:rPr>
              <a:t>başından planlayın.</a:t>
            </a:r>
          </a:p>
        </p:txBody>
      </p:sp>
    </p:spTree>
    <p:extLst>
      <p:ext uri="{BB962C8B-B14F-4D97-AF65-F5344CB8AC3E}">
        <p14:creationId xmlns:p14="http://schemas.microsoft.com/office/powerpoint/2010/main" val="171091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1750"/>
                            </p:stCondLst>
                            <p:childTnLst>
                              <p:par>
                                <p:cTn id="37" presetID="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50" fill="hold"/>
                                        <p:tgtEl>
                                          <p:spTgt spid="7"/>
                                        </p:tgtEl>
                                        <p:attrNameLst>
                                          <p:attrName>ppt_x</p:attrName>
                                        </p:attrNameLst>
                                      </p:cBhvr>
                                      <p:tavLst>
                                        <p:tav tm="0">
                                          <p:val>
                                            <p:strVal val="0-#ppt_w/2"/>
                                          </p:val>
                                        </p:tav>
                                        <p:tav tm="100000">
                                          <p:val>
                                            <p:strVal val="#ppt_x"/>
                                          </p:val>
                                        </p:tav>
                                      </p:tavLst>
                                    </p:anim>
                                    <p:anim calcmode="lin" valueType="num">
                                      <p:cBhvr additive="base">
                                        <p:cTn id="40"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243941" cy="1015663"/>
          </a:xfrm>
          <a:prstGeom prst="rect">
            <a:avLst/>
          </a:prstGeom>
          <a:noFill/>
        </p:spPr>
        <p:txBody>
          <a:bodyPr wrap="none" rtlCol="0">
            <a:spAutoFit/>
          </a:bodyPr>
          <a:lstStyle/>
          <a:p>
            <a:r>
              <a:rPr lang="tr-TR" sz="6000" b="1" dirty="0"/>
              <a:t>Kendimi nasıl koruyabilirim?</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54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0" name="Oval 5"/>
          <p:cNvSpPr>
            <a:spLocks noChangeArrowheads="1"/>
          </p:cNvSpPr>
          <p:nvPr/>
        </p:nvSpPr>
        <p:spPr bwMode="auto">
          <a:xfrm>
            <a:off x="7387729" y="209946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Oval 6"/>
          <p:cNvSpPr>
            <a:spLocks noChangeArrowheads="1"/>
          </p:cNvSpPr>
          <p:nvPr/>
        </p:nvSpPr>
        <p:spPr bwMode="auto">
          <a:xfrm>
            <a:off x="7708200" y="2419933"/>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14288" y="1649413"/>
            <a:ext cx="5180013" cy="630237"/>
            <a:chOff x="-14288" y="1649413"/>
            <a:chExt cx="5180013" cy="630237"/>
          </a:xfrm>
        </p:grpSpPr>
        <p:sp>
          <p:nvSpPr>
            <p:cNvPr id="6" name="Freeform 5"/>
            <p:cNvSpPr>
              <a:spLocks/>
            </p:cNvSpPr>
            <p:nvPr/>
          </p:nvSpPr>
          <p:spPr bwMode="auto">
            <a:xfrm>
              <a:off x="-14288" y="1649413"/>
              <a:ext cx="5180013" cy="630237"/>
            </a:xfrm>
            <a:custGeom>
              <a:avLst/>
              <a:gdLst>
                <a:gd name="T0" fmla="*/ 3263 w 3263"/>
                <a:gd name="T1" fmla="*/ 206 h 397"/>
                <a:gd name="T2" fmla="*/ 3059 w 3263"/>
                <a:gd name="T3" fmla="*/ 0 h 397"/>
                <a:gd name="T4" fmla="*/ 0 w 3263"/>
                <a:gd name="T5" fmla="*/ 0 h 397"/>
                <a:gd name="T6" fmla="*/ 0 w 3263"/>
                <a:gd name="T7" fmla="*/ 397 h 397"/>
                <a:gd name="T8" fmla="*/ 3075 w 3263"/>
                <a:gd name="T9" fmla="*/ 397 h 397"/>
                <a:gd name="T10" fmla="*/ 3263 w 3263"/>
                <a:gd name="T11" fmla="*/ 206 h 397"/>
              </a:gdLst>
              <a:ahLst/>
              <a:cxnLst>
                <a:cxn ang="0">
                  <a:pos x="T0" y="T1"/>
                </a:cxn>
                <a:cxn ang="0">
                  <a:pos x="T2" y="T3"/>
                </a:cxn>
                <a:cxn ang="0">
                  <a:pos x="T4" y="T5"/>
                </a:cxn>
                <a:cxn ang="0">
                  <a:pos x="T6" y="T7"/>
                </a:cxn>
                <a:cxn ang="0">
                  <a:pos x="T8" y="T9"/>
                </a:cxn>
                <a:cxn ang="0">
                  <a:pos x="T10" y="T11"/>
                </a:cxn>
              </a:cxnLst>
              <a:rect l="0" t="0" r="r" b="b"/>
              <a:pathLst>
                <a:path w="3263" h="397">
                  <a:moveTo>
                    <a:pt x="3263" y="206"/>
                  </a:moveTo>
                  <a:lnTo>
                    <a:pt x="3059" y="0"/>
                  </a:lnTo>
                  <a:lnTo>
                    <a:pt x="0" y="0"/>
                  </a:lnTo>
                  <a:lnTo>
                    <a:pt x="0" y="397"/>
                  </a:lnTo>
                  <a:lnTo>
                    <a:pt x="3075" y="397"/>
                  </a:lnTo>
                  <a:lnTo>
                    <a:pt x="3263" y="206"/>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447166" y="1778516"/>
              <a:ext cx="2309478" cy="369332"/>
            </a:xfrm>
            <a:prstGeom prst="rect">
              <a:avLst/>
            </a:prstGeom>
          </p:spPr>
          <p:txBody>
            <a:bodyPr wrap="none">
              <a:spAutoFit/>
            </a:bodyPr>
            <a:lstStyle/>
            <a:p>
              <a:r>
                <a:rPr lang="tr-TR" dirty="0">
                  <a:solidFill>
                    <a:schemeClr val="bg1"/>
                  </a:solidFill>
                </a:rPr>
                <a:t>Alternatifler Oluşturun</a:t>
              </a:r>
            </a:p>
          </p:txBody>
        </p:sp>
      </p:grpSp>
      <p:sp>
        <p:nvSpPr>
          <p:cNvPr id="18" name="Metin kutusu 17"/>
          <p:cNvSpPr txBox="1"/>
          <p:nvPr/>
        </p:nvSpPr>
        <p:spPr>
          <a:xfrm>
            <a:off x="435784" y="2592497"/>
            <a:ext cx="4641720" cy="2246769"/>
          </a:xfrm>
          <a:prstGeom prst="rect">
            <a:avLst/>
          </a:prstGeom>
          <a:noFill/>
        </p:spPr>
        <p:txBody>
          <a:bodyPr wrap="none" rtlCol="0">
            <a:spAutoFit/>
          </a:bodyPr>
          <a:lstStyle/>
          <a:p>
            <a:r>
              <a:rPr lang="tr-TR" sz="2000" dirty="0">
                <a:solidFill>
                  <a:srgbClr val="575757"/>
                </a:solidFill>
              </a:rPr>
              <a:t>Evde/okulda ya da ev/okul dışında severek </a:t>
            </a:r>
          </a:p>
          <a:p>
            <a:r>
              <a:rPr lang="tr-TR" sz="2000" dirty="0">
                <a:solidFill>
                  <a:srgbClr val="575757"/>
                </a:solidFill>
              </a:rPr>
              <a:t>yapabileceğiniz alternatifler bulun.</a:t>
            </a:r>
          </a:p>
          <a:p>
            <a:r>
              <a:rPr lang="tr-TR" sz="2000" dirty="0">
                <a:solidFill>
                  <a:srgbClr val="575757"/>
                </a:solidFill>
              </a:rPr>
              <a:t> </a:t>
            </a:r>
          </a:p>
          <a:p>
            <a:r>
              <a:rPr lang="tr-TR" sz="2000" dirty="0">
                <a:solidFill>
                  <a:srgbClr val="575757"/>
                </a:solidFill>
              </a:rPr>
              <a:t>Bu bir spor ya da hobi çalışmasına </a:t>
            </a:r>
          </a:p>
          <a:p>
            <a:r>
              <a:rPr lang="tr-TR" sz="2000" dirty="0">
                <a:solidFill>
                  <a:srgbClr val="575757"/>
                </a:solidFill>
              </a:rPr>
              <a:t>katılmak da olabilir, okulda sınıfça ya da </a:t>
            </a:r>
          </a:p>
          <a:p>
            <a:r>
              <a:rPr lang="tr-TR" sz="2000" dirty="0">
                <a:solidFill>
                  <a:srgbClr val="575757"/>
                </a:solidFill>
              </a:rPr>
              <a:t>evde ailece oyunlar oynamak ya da </a:t>
            </a:r>
          </a:p>
          <a:p>
            <a:r>
              <a:rPr lang="tr-TR" sz="2000" dirty="0">
                <a:solidFill>
                  <a:srgbClr val="575757"/>
                </a:solidFill>
              </a:rPr>
              <a:t>sohbet etmek de olabilir. </a:t>
            </a:r>
          </a:p>
        </p:txBody>
      </p:sp>
    </p:spTree>
    <p:extLst>
      <p:ext uri="{BB962C8B-B14F-4D97-AF65-F5344CB8AC3E}">
        <p14:creationId xmlns:p14="http://schemas.microsoft.com/office/powerpoint/2010/main" val="24331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50"/>
                                        <p:tgtEl>
                                          <p:spTgt spid="21"/>
                                        </p:tgtEl>
                                      </p:cBhvr>
                                    </p:animEffect>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50" fill="hold"/>
                                        <p:tgtEl>
                                          <p:spTgt spid="7"/>
                                        </p:tgtEl>
                                        <p:attrNameLst>
                                          <p:attrName>ppt_x</p:attrName>
                                        </p:attrNameLst>
                                      </p:cBhvr>
                                      <p:tavLst>
                                        <p:tav tm="0">
                                          <p:val>
                                            <p:strVal val="0-#ppt_w/2"/>
                                          </p:val>
                                        </p:tav>
                                        <p:tav tm="100000">
                                          <p:val>
                                            <p:strVal val="#ppt_x"/>
                                          </p:val>
                                        </p:tav>
                                      </p:tavLst>
                                    </p:anim>
                                    <p:anim calcmode="lin" valueType="num">
                                      <p:cBhvr additive="base">
                                        <p:cTn id="36" dur="250" fill="hold"/>
                                        <p:tgtEl>
                                          <p:spTgt spid="7"/>
                                        </p:tgtEl>
                                        <p:attrNameLst>
                                          <p:attrName>ppt_y</p:attrName>
                                        </p:attrNameLst>
                                      </p:cBhvr>
                                      <p:tavLst>
                                        <p:tav tm="0">
                                          <p:val>
                                            <p:strVal val="#ppt_y"/>
                                          </p:val>
                                        </p:tav>
                                        <p:tav tm="100000">
                                          <p:val>
                                            <p:strVal val="#ppt_y"/>
                                          </p:val>
                                        </p:tav>
                                      </p:tavLst>
                                    </p:anim>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20" grpId="0" animBg="1"/>
      <p:bldP spid="21" grpId="0" animBg="1"/>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Alışkanlıklarınızla Oynayın!</a:t>
            </a:r>
          </a:p>
          <a:p>
            <a:r>
              <a:rPr lang="tr-TR" dirty="0">
                <a:solidFill>
                  <a:srgbClr val="575757"/>
                </a:solidFill>
              </a:rPr>
              <a:t>Alışkın olduğunuz teknoloji kullanma </a:t>
            </a:r>
          </a:p>
          <a:p>
            <a:r>
              <a:rPr lang="tr-TR" dirty="0">
                <a:solidFill>
                  <a:srgbClr val="575757"/>
                </a:solidFill>
              </a:rPr>
              <a:t>zamanını ve mekânını tam zıt saatlere ve </a:t>
            </a:r>
          </a:p>
          <a:p>
            <a:r>
              <a:rPr lang="tr-TR" dirty="0">
                <a:solidFill>
                  <a:srgbClr val="575757"/>
                </a:solidFill>
              </a:rPr>
              <a:t>mekânlara kaydırabilirsiniz.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465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59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Dış Durdurucu Kullanın!</a:t>
            </a:r>
          </a:p>
          <a:p>
            <a:r>
              <a:rPr lang="tr-TR" dirty="0">
                <a:solidFill>
                  <a:srgbClr val="575757"/>
                </a:solidFill>
              </a:rPr>
              <a:t>Makul süreyle teknoloji kullanımlarınızın </a:t>
            </a:r>
          </a:p>
          <a:p>
            <a:r>
              <a:rPr lang="tr-TR" dirty="0">
                <a:solidFill>
                  <a:srgbClr val="575757"/>
                </a:solidFill>
              </a:rPr>
              <a:t>hemen ardına yapılması zorunlu bir iş </a:t>
            </a:r>
          </a:p>
          <a:p>
            <a:r>
              <a:rPr lang="tr-TR" dirty="0">
                <a:solidFill>
                  <a:srgbClr val="575757"/>
                </a:solidFill>
              </a:rPr>
              <a:t>planlayabilirsiniz.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24000" t="-37000" r="-39000" b="-64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202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EE7430"/>
              </a:solidFill>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73282" cy="1015663"/>
          </a:xfrm>
          <a:prstGeom prst="rect">
            <a:avLst/>
          </a:prstGeom>
          <a:noFill/>
        </p:spPr>
        <p:txBody>
          <a:bodyPr wrap="none" rtlCol="0">
            <a:spAutoFit/>
          </a:bodyPr>
          <a:lstStyle/>
          <a:p>
            <a:r>
              <a:rPr lang="tr-TR" sz="6000" b="1" dirty="0"/>
              <a:t>Sebepler neler olabilir?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EE7430"/>
              </a:solidFill>
            </a:endParaRPr>
          </a:p>
        </p:txBody>
      </p:sp>
      <p:grpSp>
        <p:nvGrpSpPr>
          <p:cNvPr id="10" name="Grup 9"/>
          <p:cNvGrpSpPr/>
          <p:nvPr/>
        </p:nvGrpSpPr>
        <p:grpSpPr>
          <a:xfrm>
            <a:off x="554927" y="2066572"/>
            <a:ext cx="6932198" cy="400110"/>
            <a:chOff x="554927" y="1881525"/>
            <a:chExt cx="6932198" cy="400110"/>
          </a:xfrm>
        </p:grpSpPr>
        <p:sp>
          <p:nvSpPr>
            <p:cNvPr id="16" name="Metin kutusu 15"/>
            <p:cNvSpPr txBox="1"/>
            <p:nvPr/>
          </p:nvSpPr>
          <p:spPr>
            <a:xfrm>
              <a:off x="746177" y="1881525"/>
              <a:ext cx="6740948" cy="400110"/>
            </a:xfrm>
            <a:prstGeom prst="rect">
              <a:avLst/>
            </a:prstGeom>
            <a:noFill/>
          </p:spPr>
          <p:txBody>
            <a:bodyPr wrap="none" rtlCol="0">
              <a:spAutoFit/>
            </a:bodyPr>
            <a:lstStyle/>
            <a:p>
              <a:r>
                <a:rPr lang="tr-TR" sz="2000" dirty="0">
                  <a:solidFill>
                    <a:srgbClr val="575757"/>
                  </a:solidFill>
                </a:rPr>
                <a:t>Kontrolsüz ve ölçüsüz kullanımın ne olduğuna dair bilgi eksikliği</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681971"/>
            <a:ext cx="6130696" cy="400110"/>
            <a:chOff x="554927" y="1881525"/>
            <a:chExt cx="6130696" cy="400110"/>
          </a:xfrm>
        </p:grpSpPr>
        <p:sp>
          <p:nvSpPr>
            <p:cNvPr id="26" name="Metin kutusu 25"/>
            <p:cNvSpPr txBox="1"/>
            <p:nvPr/>
          </p:nvSpPr>
          <p:spPr>
            <a:xfrm>
              <a:off x="746177" y="1881525"/>
              <a:ext cx="5939446" cy="400110"/>
            </a:xfrm>
            <a:prstGeom prst="rect">
              <a:avLst/>
            </a:prstGeom>
            <a:noFill/>
          </p:spPr>
          <p:txBody>
            <a:bodyPr wrap="none" rtlCol="0">
              <a:spAutoFit/>
            </a:bodyPr>
            <a:lstStyle/>
            <a:p>
              <a:r>
                <a:rPr lang="tr-TR" sz="2000" dirty="0">
                  <a:solidFill>
                    <a:srgbClr val="575757"/>
                  </a:solidFill>
                </a:rPr>
                <a:t>Bağımlılığın sonuçlarını bilmemek veya önemsememek</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3331225"/>
            <a:ext cx="4279613" cy="400110"/>
            <a:chOff x="554927" y="1881525"/>
            <a:chExt cx="4279613" cy="400110"/>
          </a:xfrm>
        </p:grpSpPr>
        <p:sp>
          <p:nvSpPr>
            <p:cNvPr id="31" name="Metin kutusu 30"/>
            <p:cNvSpPr txBox="1"/>
            <p:nvPr/>
          </p:nvSpPr>
          <p:spPr>
            <a:xfrm>
              <a:off x="746177" y="1881525"/>
              <a:ext cx="4088363" cy="400110"/>
            </a:xfrm>
            <a:prstGeom prst="rect">
              <a:avLst/>
            </a:prstGeom>
            <a:noFill/>
          </p:spPr>
          <p:txBody>
            <a:bodyPr wrap="none" rtlCol="0">
              <a:spAutoFit/>
            </a:bodyPr>
            <a:lstStyle/>
            <a:p>
              <a:r>
                <a:rPr lang="tr-TR" sz="2000" dirty="0">
                  <a:solidFill>
                    <a:srgbClr val="575757"/>
                  </a:solidFill>
                </a:rPr>
                <a:t>Merak duygusunu kontrol edememek</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951887"/>
            <a:ext cx="5340993" cy="400110"/>
            <a:chOff x="554927" y="1881525"/>
            <a:chExt cx="5340993" cy="400110"/>
          </a:xfrm>
        </p:grpSpPr>
        <p:sp>
          <p:nvSpPr>
            <p:cNvPr id="34" name="Metin kutusu 33"/>
            <p:cNvSpPr txBox="1"/>
            <p:nvPr/>
          </p:nvSpPr>
          <p:spPr>
            <a:xfrm>
              <a:off x="746177" y="1881525"/>
              <a:ext cx="5149743" cy="400110"/>
            </a:xfrm>
            <a:prstGeom prst="rect">
              <a:avLst/>
            </a:prstGeom>
            <a:noFill/>
          </p:spPr>
          <p:txBody>
            <a:bodyPr wrap="none" rtlCol="0">
              <a:spAutoFit/>
            </a:bodyPr>
            <a:lstStyle/>
            <a:p>
              <a:r>
                <a:rPr lang="tr-TR" sz="2000" dirty="0">
                  <a:solidFill>
                    <a:srgbClr val="575757"/>
                  </a:solidFill>
                </a:rPr>
                <a:t>Bağımlı arkadaş çevresinin içerisinde bulunmak</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Kendinize Hedefler Koyun!</a:t>
            </a:r>
          </a:p>
          <a:p>
            <a:r>
              <a:rPr lang="tr-TR" dirty="0">
                <a:solidFill>
                  <a:srgbClr val="575757"/>
                </a:solidFill>
              </a:rPr>
              <a:t>Teknoloji kullanımınıza makul bir zaman </a:t>
            </a:r>
          </a:p>
          <a:p>
            <a:r>
              <a:rPr lang="tr-TR" dirty="0">
                <a:solidFill>
                  <a:srgbClr val="575757"/>
                </a:solidFill>
              </a:rPr>
              <a:t>sınırlaması koyabilir ve bu süreyi yavaş yavaş </a:t>
            </a:r>
          </a:p>
          <a:p>
            <a:r>
              <a:rPr lang="tr-TR" dirty="0">
                <a:solidFill>
                  <a:srgbClr val="575757"/>
                </a:solidFill>
              </a:rPr>
              <a:t>azaltabilirsiniz.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30185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Çok Kullandığınız İşlevlerden Uzak Durun!</a:t>
            </a:r>
          </a:p>
          <a:p>
            <a:r>
              <a:rPr lang="tr-TR" dirty="0">
                <a:solidFill>
                  <a:srgbClr val="575757"/>
                </a:solidFill>
              </a:rPr>
              <a:t>Sık kullandığınız teknoloji ürününün işlevinden olabildiğince uzaklaşıp alternatiflerine yönelebilir, örneğin sosyal medya çok </a:t>
            </a:r>
          </a:p>
          <a:p>
            <a:r>
              <a:rPr lang="tr-TR" dirty="0">
                <a:solidFill>
                  <a:srgbClr val="575757"/>
                </a:solidFill>
              </a:rPr>
              <a:t>kullanıyorsanız klasik mektuplara başvurabilirsiniz.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37000" b="-64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82555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Hatırlatıcı Kartlar Kullanın!</a:t>
            </a:r>
          </a:p>
          <a:p>
            <a:r>
              <a:rPr lang="tr-TR" dirty="0">
                <a:solidFill>
                  <a:srgbClr val="575757"/>
                </a:solidFill>
              </a:rPr>
              <a:t>Teknolojinin bağımlı kullanımının neler </a:t>
            </a:r>
          </a:p>
          <a:p>
            <a:r>
              <a:rPr lang="tr-TR" dirty="0">
                <a:solidFill>
                  <a:srgbClr val="575757"/>
                </a:solidFill>
              </a:rPr>
              <a:t>kaybettireceğini hatırlatıcı kartları evinizin </a:t>
            </a:r>
          </a:p>
          <a:p>
            <a:r>
              <a:rPr lang="tr-TR" dirty="0">
                <a:solidFill>
                  <a:srgbClr val="575757"/>
                </a:solidFill>
              </a:rPr>
              <a:t>uygun yerlerine asabilirsiniz.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36000" b="-24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8841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200329"/>
          </a:xfrm>
          <a:prstGeom prst="rect">
            <a:avLst/>
          </a:prstGeom>
        </p:spPr>
        <p:txBody>
          <a:bodyPr>
            <a:spAutoFit/>
          </a:bodyPr>
          <a:lstStyle/>
          <a:p>
            <a:r>
              <a:rPr lang="tr-TR" b="1" dirty="0">
                <a:solidFill>
                  <a:srgbClr val="575757"/>
                </a:solidFill>
              </a:rPr>
              <a:t>Gerektiğinde Yardım İsteyin!</a:t>
            </a:r>
          </a:p>
          <a:p>
            <a:r>
              <a:rPr lang="tr-TR" dirty="0">
                <a:solidFill>
                  <a:srgbClr val="575757"/>
                </a:solidFill>
              </a:rPr>
              <a:t>Başta okul rehber öğretmeni olmak üzere </a:t>
            </a:r>
          </a:p>
          <a:p>
            <a:r>
              <a:rPr lang="tr-TR" dirty="0">
                <a:solidFill>
                  <a:srgbClr val="575757"/>
                </a:solidFill>
              </a:rPr>
              <a:t>ihtiyaç duyduğunuzda uzman desteği </a:t>
            </a:r>
          </a:p>
          <a:p>
            <a:r>
              <a:rPr lang="tr-TR" dirty="0">
                <a:solidFill>
                  <a:srgbClr val="575757"/>
                </a:solidFill>
              </a:rPr>
              <a:t>alabilirsiniz.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55281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477328"/>
          </a:xfrm>
          <a:prstGeom prst="rect">
            <a:avLst/>
          </a:prstGeom>
        </p:spPr>
        <p:txBody>
          <a:bodyPr>
            <a:spAutoFit/>
          </a:bodyPr>
          <a:lstStyle/>
          <a:p>
            <a:r>
              <a:rPr lang="tr-TR" b="1" dirty="0">
                <a:solidFill>
                  <a:srgbClr val="575757"/>
                </a:solidFill>
              </a:rPr>
              <a:t>Spor Yapın!</a:t>
            </a:r>
          </a:p>
          <a:p>
            <a:r>
              <a:rPr lang="tr-TR" dirty="0">
                <a:solidFill>
                  <a:srgbClr val="575757"/>
                </a:solidFill>
              </a:rPr>
              <a:t>Spor yapmak vücutta biriken enerjiyi sağlıklı </a:t>
            </a:r>
          </a:p>
          <a:p>
            <a:r>
              <a:rPr lang="tr-TR" dirty="0">
                <a:solidFill>
                  <a:srgbClr val="575757"/>
                </a:solidFill>
              </a:rPr>
              <a:t>bir şekilde boşaltmayı sağlayacağından </a:t>
            </a:r>
          </a:p>
          <a:p>
            <a:r>
              <a:rPr lang="tr-TR" dirty="0">
                <a:solidFill>
                  <a:srgbClr val="575757"/>
                </a:solidFill>
              </a:rPr>
              <a:t>bağımlılığın tedavi sürecini </a:t>
            </a:r>
          </a:p>
          <a:p>
            <a:r>
              <a:rPr lang="tr-TR" dirty="0">
                <a:solidFill>
                  <a:srgbClr val="575757"/>
                </a:solidFill>
              </a:rPr>
              <a:t>kolaylaştırabilecektir.</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r="-16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091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477328"/>
          </a:xfrm>
          <a:prstGeom prst="rect">
            <a:avLst/>
          </a:prstGeom>
        </p:spPr>
        <p:txBody>
          <a:bodyPr>
            <a:spAutoFit/>
          </a:bodyPr>
          <a:lstStyle/>
          <a:p>
            <a:r>
              <a:rPr lang="tr-TR" b="1" dirty="0">
                <a:solidFill>
                  <a:srgbClr val="575757"/>
                </a:solidFill>
              </a:rPr>
              <a:t>Düşüncelerinizi Kontrol Edin!</a:t>
            </a:r>
          </a:p>
          <a:p>
            <a:r>
              <a:rPr lang="tr-TR" dirty="0">
                <a:solidFill>
                  <a:srgbClr val="575757"/>
                </a:solidFill>
              </a:rPr>
              <a:t>Teknoloji bağımlılığına sebep olan ya da </a:t>
            </a:r>
          </a:p>
          <a:p>
            <a:r>
              <a:rPr lang="tr-TR" dirty="0">
                <a:solidFill>
                  <a:srgbClr val="575757"/>
                </a:solidFill>
              </a:rPr>
              <a:t>teknoloji bağımlılığını arttıran otomatik </a:t>
            </a:r>
          </a:p>
          <a:p>
            <a:r>
              <a:rPr lang="tr-TR" dirty="0">
                <a:solidFill>
                  <a:srgbClr val="575757"/>
                </a:solidFill>
              </a:rPr>
              <a:t>düşüncelerinizi ve </a:t>
            </a:r>
            <a:r>
              <a:rPr lang="tr-TR" dirty="0" err="1">
                <a:solidFill>
                  <a:srgbClr val="575757"/>
                </a:solidFill>
              </a:rPr>
              <a:t>şartlanmışlıklarınızı</a:t>
            </a:r>
            <a:r>
              <a:rPr lang="tr-TR" dirty="0">
                <a:solidFill>
                  <a:srgbClr val="575757"/>
                </a:solidFill>
              </a:rPr>
              <a:t> </a:t>
            </a:r>
          </a:p>
          <a:p>
            <a:r>
              <a:rPr lang="tr-TR" dirty="0">
                <a:solidFill>
                  <a:srgbClr val="575757"/>
                </a:solidFill>
              </a:rPr>
              <a:t>gözden geçirebilirsiniz.</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52426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606296" cy="2862322"/>
          </a:xfrm>
          <a:prstGeom prst="rect">
            <a:avLst/>
          </a:prstGeom>
          <a:noFill/>
        </p:spPr>
        <p:txBody>
          <a:bodyPr wrap="none" rtlCol="0">
            <a:spAutoFit/>
          </a:bodyPr>
          <a:lstStyle/>
          <a:p>
            <a:r>
              <a:rPr lang="tr-TR" sz="6000" b="1" dirty="0"/>
              <a:t>Bağımlılık riskinden </a:t>
            </a:r>
          </a:p>
          <a:p>
            <a:r>
              <a:rPr lang="tr-TR" sz="6000" b="1" dirty="0"/>
              <a:t>korunmak için </a:t>
            </a:r>
          </a:p>
          <a:p>
            <a:r>
              <a:rPr lang="tr-TR" sz="6000" b="1" dirty="0"/>
              <a:t>neler yapabilirim ?</a:t>
            </a:r>
          </a:p>
        </p:txBody>
      </p:sp>
      <p:sp>
        <p:nvSpPr>
          <p:cNvPr id="33" name="Dikdörtgen 32"/>
          <p:cNvSpPr/>
          <p:nvPr/>
        </p:nvSpPr>
        <p:spPr>
          <a:xfrm>
            <a:off x="356650" y="3358485"/>
            <a:ext cx="6096000" cy="1477328"/>
          </a:xfrm>
          <a:prstGeom prst="rect">
            <a:avLst/>
          </a:prstGeom>
        </p:spPr>
        <p:txBody>
          <a:bodyPr>
            <a:spAutoFit/>
          </a:bodyPr>
          <a:lstStyle/>
          <a:p>
            <a:r>
              <a:rPr lang="tr-TR" b="1" dirty="0">
                <a:solidFill>
                  <a:srgbClr val="575757"/>
                </a:solidFill>
              </a:rPr>
              <a:t>Sosyal Beceriler Edinin!</a:t>
            </a:r>
          </a:p>
          <a:p>
            <a:r>
              <a:rPr lang="tr-TR" dirty="0">
                <a:solidFill>
                  <a:srgbClr val="575757"/>
                </a:solidFill>
              </a:rPr>
              <a:t>Yeni yeni sosyal becerilerin kazanılması teknoloji bağımlılığının tedavisinde oldukça faydalı olabilmektedir. Kendini ifade edebilme, iletişim becerilerine sahip olabilme, öfke kontrolü, zaman yönetimi becerilerine sahip olabilme gibi…</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4878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3" grpId="0"/>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p:nvPr/>
        </p:nvSpPr>
        <p:spPr>
          <a:xfrm>
            <a:off x="355" y="19050"/>
            <a:ext cx="12190922" cy="6781800"/>
          </a:xfrm>
          <a:prstGeom prst="rect">
            <a:avLst/>
          </a:prstGeom>
          <a:blipFill>
            <a:blip r:embed="rId3" cstate="print"/>
            <a:srcRect/>
            <a:stretch>
              <a:fillRect t="-9385" b="-16573"/>
            </a:stretch>
          </a:blipFill>
        </p:spPr>
        <p:txBody>
          <a:bodyPr wrap="square" lIns="0" tIns="0" rIns="0" bIns="0" rtlCol="0"/>
          <a:lstStyle/>
          <a:p>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Metin kutusu 27"/>
          <p:cNvSpPr txBox="1"/>
          <p:nvPr/>
        </p:nvSpPr>
        <p:spPr>
          <a:xfrm>
            <a:off x="661450" y="559872"/>
            <a:ext cx="6279283" cy="1938992"/>
          </a:xfrm>
          <a:prstGeom prst="rect">
            <a:avLst/>
          </a:prstGeom>
          <a:noFill/>
          <a:effectLst>
            <a:outerShdw blurRad="50800" dist="38100" dir="8100000" algn="tr" rotWithShape="0">
              <a:prstClr val="black">
                <a:alpha val="40000"/>
              </a:prstClr>
            </a:outerShdw>
          </a:effectLst>
        </p:spPr>
        <p:txBody>
          <a:bodyPr wrap="none" rtlCol="0">
            <a:spAutoFit/>
          </a:bodyPr>
          <a:lstStyle/>
          <a:p>
            <a:r>
              <a:rPr lang="tr-TR" sz="6000" b="1" dirty="0">
                <a:solidFill>
                  <a:schemeClr val="bg1"/>
                </a:solidFill>
              </a:rPr>
              <a:t>Çocuklarımızı</a:t>
            </a:r>
          </a:p>
          <a:p>
            <a:r>
              <a:rPr lang="tr-TR" sz="6000" b="1" dirty="0">
                <a:solidFill>
                  <a:schemeClr val="bg1"/>
                </a:solidFill>
              </a:rPr>
              <a:t>Nasıl Koruyabiliriz?</a:t>
            </a:r>
          </a:p>
        </p:txBody>
      </p:sp>
    </p:spTree>
    <p:extLst>
      <p:ext uri="{BB962C8B-B14F-4D97-AF65-F5344CB8AC3E}">
        <p14:creationId xmlns:p14="http://schemas.microsoft.com/office/powerpoint/2010/main" val="307296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250"/>
                                        <p:tgtEl>
                                          <p:spTgt spid="10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5" grpId="0" animBg="1"/>
      <p:bldP spid="2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68</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736" cy="1938992"/>
          </a:xfrm>
          <a:prstGeom prst="rect">
            <a:avLst/>
          </a:prstGeom>
          <a:noFill/>
        </p:spPr>
        <p:txBody>
          <a:bodyPr wrap="none" rtlCol="0">
            <a:spAutoFit/>
          </a:bodyPr>
          <a:lstStyle/>
          <a:p>
            <a:r>
              <a:rPr lang="tr-TR" sz="6000" b="1" dirty="0"/>
              <a:t>Çocuğumun Durumu </a:t>
            </a:r>
          </a:p>
          <a:p>
            <a:r>
              <a:rPr lang="tr-TR" sz="6000" b="1" dirty="0"/>
              <a:t>Ne Acaba?</a:t>
            </a:r>
          </a:p>
        </p:txBody>
      </p:sp>
      <p:grpSp>
        <p:nvGrpSpPr>
          <p:cNvPr id="18" name="Grup 17"/>
          <p:cNvGrpSpPr/>
          <p:nvPr/>
        </p:nvGrpSpPr>
        <p:grpSpPr>
          <a:xfrm>
            <a:off x="528001" y="2226419"/>
            <a:ext cx="10631611" cy="400110"/>
            <a:chOff x="554927" y="1881525"/>
            <a:chExt cx="10631611" cy="400110"/>
          </a:xfrm>
        </p:grpSpPr>
        <p:sp>
          <p:nvSpPr>
            <p:cNvPr id="19" name="Metin kutusu 1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İnternete girdiğinde planladığından daha uzun süre kalıyor mu?</a:t>
              </a:r>
            </a:p>
          </p:txBody>
        </p:sp>
        <p:pic>
          <p:nvPicPr>
            <p:cNvPr id="20" name="Resim 19"/>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28001" y="2562632"/>
            <a:ext cx="10631611" cy="400110"/>
            <a:chOff x="554927" y="1881525"/>
            <a:chExt cx="10631611" cy="400110"/>
          </a:xfrm>
        </p:grpSpPr>
        <p:sp>
          <p:nvSpPr>
            <p:cNvPr id="21" name="Metin kutusu 20"/>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daha fazla kalmak için evdeki sorumluluklarını ihmal ediyor mu?</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28001" y="2920734"/>
            <a:ext cx="10631611" cy="400110"/>
            <a:chOff x="554927" y="1881525"/>
            <a:chExt cx="10631611" cy="400110"/>
          </a:xfrm>
        </p:grpSpPr>
        <p:sp>
          <p:nvSpPr>
            <p:cNvPr id="24" name="Metin kutusu 23"/>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İnternetin heyecanını, dostlarının ve arkadaşlarının yakınlığına tercih ediyor mu?</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28001" y="3273754"/>
            <a:ext cx="10631611" cy="400110"/>
            <a:chOff x="554927" y="1881525"/>
            <a:chExt cx="10631611" cy="400110"/>
          </a:xfrm>
        </p:grpSpPr>
        <p:sp>
          <p:nvSpPr>
            <p:cNvPr id="30" name="Metin kutusu 29"/>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 üzerinden yeni birileriyle arkadaşlık kuruyor mu?</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28001" y="3629628"/>
            <a:ext cx="10631611" cy="400110"/>
            <a:chOff x="554927" y="1881525"/>
            <a:chExt cx="10631611" cy="400110"/>
          </a:xfrm>
        </p:grpSpPr>
        <p:sp>
          <p:nvSpPr>
            <p:cNvPr id="33" name="Metin kutusu 32"/>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Hayatındaki insanlar internette geçirdiği süre konusunda şikâyet ediyorlar mı?</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grpSp>
        <p:nvGrpSpPr>
          <p:cNvPr id="35" name="Grup 34"/>
          <p:cNvGrpSpPr/>
          <p:nvPr/>
        </p:nvGrpSpPr>
        <p:grpSpPr>
          <a:xfrm>
            <a:off x="528001" y="3987736"/>
            <a:ext cx="10631611" cy="400110"/>
            <a:chOff x="554927" y="1881525"/>
            <a:chExt cx="10631611" cy="400110"/>
          </a:xfrm>
        </p:grpSpPr>
        <p:sp>
          <p:nvSpPr>
            <p:cNvPr id="36" name="Metin kutusu 35"/>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geçirdiği zaman sebebiyle derslerinde problem yaşıyor mu?</a:t>
              </a:r>
            </a:p>
          </p:txBody>
        </p:sp>
        <p:pic>
          <p:nvPicPr>
            <p:cNvPr id="37" name="Resim 36"/>
            <p:cNvPicPr>
              <a:picLocks noChangeAspect="1"/>
            </p:cNvPicPr>
            <p:nvPr/>
          </p:nvPicPr>
          <p:blipFill>
            <a:blip r:embed="rId3"/>
            <a:stretch>
              <a:fillRect/>
            </a:stretch>
          </p:blipFill>
          <p:spPr>
            <a:xfrm>
              <a:off x="554927" y="1991580"/>
              <a:ext cx="191250" cy="180000"/>
            </a:xfrm>
            <a:prstGeom prst="rect">
              <a:avLst/>
            </a:prstGeom>
          </p:spPr>
        </p:pic>
      </p:grpSp>
      <p:grpSp>
        <p:nvGrpSpPr>
          <p:cNvPr id="38" name="Grup 37"/>
          <p:cNvGrpSpPr/>
          <p:nvPr/>
        </p:nvGrpSpPr>
        <p:grpSpPr>
          <a:xfrm>
            <a:off x="528001" y="4346343"/>
            <a:ext cx="10631611" cy="400110"/>
            <a:chOff x="554927" y="1881525"/>
            <a:chExt cx="10631611" cy="400110"/>
          </a:xfrm>
        </p:grpSpPr>
        <p:sp>
          <p:nvSpPr>
            <p:cNvPr id="39" name="Metin kutusu 3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E-mailini çok sık kontrol ediyor mu?</a:t>
              </a:r>
            </a:p>
          </p:txBody>
        </p:sp>
        <p:pic>
          <p:nvPicPr>
            <p:cNvPr id="40" name="Resim 39"/>
            <p:cNvPicPr>
              <a:picLocks noChangeAspect="1"/>
            </p:cNvPicPr>
            <p:nvPr/>
          </p:nvPicPr>
          <p:blipFill>
            <a:blip r:embed="rId3"/>
            <a:stretch>
              <a:fillRect/>
            </a:stretch>
          </p:blipFill>
          <p:spPr>
            <a:xfrm>
              <a:off x="554927" y="1991580"/>
              <a:ext cx="191250" cy="180000"/>
            </a:xfrm>
            <a:prstGeom prst="rect">
              <a:avLst/>
            </a:prstGeom>
          </p:spPr>
        </p:pic>
      </p:grpSp>
      <p:grpSp>
        <p:nvGrpSpPr>
          <p:cNvPr id="41" name="Grup 40"/>
          <p:cNvGrpSpPr/>
          <p:nvPr/>
        </p:nvGrpSpPr>
        <p:grpSpPr>
          <a:xfrm>
            <a:off x="528001" y="4695812"/>
            <a:ext cx="10631611" cy="400110"/>
            <a:chOff x="554927" y="1881525"/>
            <a:chExt cx="10631611" cy="400110"/>
          </a:xfrm>
        </p:grpSpPr>
        <p:sp>
          <p:nvSpPr>
            <p:cNvPr id="42" name="Metin kutusu 41"/>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 sebebiyle dersteki performansında veya genel üretkenliğinde düşüş oluyor mu?</a:t>
              </a:r>
            </a:p>
          </p:txBody>
        </p:sp>
        <p:pic>
          <p:nvPicPr>
            <p:cNvPr id="43" name="Resim 42"/>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0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50"/>
                                        <p:tgtEl>
                                          <p:spTgt spid="23"/>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250"/>
                                        <p:tgtEl>
                                          <p:spTgt spid="29"/>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250"/>
                                        <p:tgtEl>
                                          <p:spTgt spid="32"/>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50"/>
                                        <p:tgtEl>
                                          <p:spTgt spid="35"/>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250"/>
                                        <p:tgtEl>
                                          <p:spTgt spid="38"/>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69</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736" cy="1938992"/>
          </a:xfrm>
          <a:prstGeom prst="rect">
            <a:avLst/>
          </a:prstGeom>
          <a:noFill/>
        </p:spPr>
        <p:txBody>
          <a:bodyPr wrap="none" rtlCol="0">
            <a:spAutoFit/>
          </a:bodyPr>
          <a:lstStyle/>
          <a:p>
            <a:r>
              <a:rPr lang="tr-TR" sz="6000" b="1" dirty="0"/>
              <a:t>Çocuğumun Durumu </a:t>
            </a:r>
          </a:p>
          <a:p>
            <a:r>
              <a:rPr lang="tr-TR" sz="6000" b="1" dirty="0"/>
              <a:t>Ne Acaba?</a:t>
            </a:r>
          </a:p>
        </p:txBody>
      </p:sp>
      <p:grpSp>
        <p:nvGrpSpPr>
          <p:cNvPr id="18" name="Grup 17"/>
          <p:cNvGrpSpPr/>
          <p:nvPr/>
        </p:nvGrpSpPr>
        <p:grpSpPr>
          <a:xfrm>
            <a:off x="528001" y="2226419"/>
            <a:ext cx="10631611" cy="400110"/>
            <a:chOff x="554927" y="1881525"/>
            <a:chExt cx="10631611" cy="400110"/>
          </a:xfrm>
        </p:grpSpPr>
        <p:sp>
          <p:nvSpPr>
            <p:cNvPr id="19" name="Metin kutusu 1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ne yaptığı kendisine sorulduğunda saldırgan ya da ketum oluyor mu?</a:t>
              </a:r>
            </a:p>
          </p:txBody>
        </p:sp>
        <p:pic>
          <p:nvPicPr>
            <p:cNvPr id="20" name="Resim 19"/>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28001" y="2562632"/>
            <a:ext cx="10631611" cy="707886"/>
            <a:chOff x="554927" y="1881525"/>
            <a:chExt cx="10631611" cy="707886"/>
          </a:xfrm>
        </p:grpSpPr>
        <p:sp>
          <p:nvSpPr>
            <p:cNvPr id="21" name="Metin kutusu 20"/>
            <p:cNvSpPr txBox="1"/>
            <p:nvPr/>
          </p:nvSpPr>
          <p:spPr>
            <a:xfrm>
              <a:off x="746175" y="1881525"/>
              <a:ext cx="10440363" cy="707886"/>
            </a:xfrm>
            <a:prstGeom prst="rect">
              <a:avLst/>
            </a:prstGeom>
            <a:noFill/>
          </p:spPr>
          <p:txBody>
            <a:bodyPr wrap="square" rtlCol="0">
              <a:spAutoFit/>
            </a:bodyPr>
            <a:lstStyle/>
            <a:p>
              <a:r>
                <a:rPr lang="tr-TR" sz="2000" b="1" dirty="0">
                  <a:solidFill>
                    <a:srgbClr val="575757"/>
                  </a:solidFill>
                </a:rPr>
                <a:t>Hayatıyla alakalı kendisini rahatsız eden düşüncelerini interneti kullanarak </a:t>
              </a:r>
            </a:p>
            <a:p>
              <a:r>
                <a:rPr lang="tr-TR" sz="2000" b="1" dirty="0">
                  <a:solidFill>
                    <a:srgbClr val="575757"/>
                  </a:solidFill>
                </a:rPr>
                <a:t>zihninden uzaklaştırmaya çalışıyor mu?</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28001" y="3214760"/>
            <a:ext cx="10631611" cy="400110"/>
            <a:chOff x="554927" y="1881525"/>
            <a:chExt cx="10631611" cy="400110"/>
          </a:xfrm>
        </p:grpSpPr>
        <p:sp>
          <p:nvSpPr>
            <p:cNvPr id="30" name="Metin kutusu 29"/>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İnternete girmek için planlar yapıyor mu?</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28001" y="3570636"/>
            <a:ext cx="10631611" cy="707886"/>
            <a:chOff x="554927" y="1881525"/>
            <a:chExt cx="10631611" cy="707886"/>
          </a:xfrm>
        </p:grpSpPr>
        <p:sp>
          <p:nvSpPr>
            <p:cNvPr id="33" name="Metin kutusu 32"/>
            <p:cNvSpPr txBox="1"/>
            <p:nvPr/>
          </p:nvSpPr>
          <p:spPr>
            <a:xfrm>
              <a:off x="746175" y="1881525"/>
              <a:ext cx="10440363" cy="707886"/>
            </a:xfrm>
            <a:prstGeom prst="rect">
              <a:avLst/>
            </a:prstGeom>
            <a:noFill/>
          </p:spPr>
          <p:txBody>
            <a:bodyPr wrap="square" rtlCol="0">
              <a:spAutoFit/>
            </a:bodyPr>
            <a:lstStyle/>
            <a:p>
              <a:r>
                <a:rPr lang="tr-TR" sz="2000" b="1" dirty="0">
                  <a:solidFill>
                    <a:srgbClr val="575757"/>
                  </a:solidFill>
                </a:rPr>
                <a:t>İnternetin olmadığı bir hayatın boş, keyifsiz ve sıkıcı olacağını söylüyor mu </a:t>
              </a:r>
            </a:p>
            <a:p>
              <a:r>
                <a:rPr lang="tr-TR" sz="2000" b="1" dirty="0">
                  <a:solidFill>
                    <a:srgbClr val="575757"/>
                  </a:solidFill>
                </a:rPr>
                <a:t>yahut böyle düşündüğünü seziyor musunuz?</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grpSp>
        <p:nvGrpSpPr>
          <p:cNvPr id="38" name="Grup 37"/>
          <p:cNvGrpSpPr/>
          <p:nvPr/>
        </p:nvGrpSpPr>
        <p:grpSpPr>
          <a:xfrm>
            <a:off x="528001" y="4208691"/>
            <a:ext cx="10631611" cy="400110"/>
            <a:chOff x="554927" y="1881525"/>
            <a:chExt cx="10631611" cy="400110"/>
          </a:xfrm>
        </p:grpSpPr>
        <p:sp>
          <p:nvSpPr>
            <p:cNvPr id="39" name="Metin kutusu 3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İnternetteyken meşgul edildiğinde bağırıyor, sinirleniyor veya öfke duyuyor mu?</a:t>
              </a:r>
            </a:p>
          </p:txBody>
        </p:sp>
        <p:pic>
          <p:nvPicPr>
            <p:cNvPr id="40" name="Resim 39"/>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3736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250"/>
                                        <p:tgtEl>
                                          <p:spTgt spid="32"/>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73282" cy="1015663"/>
          </a:xfrm>
          <a:prstGeom prst="rect">
            <a:avLst/>
          </a:prstGeom>
          <a:noFill/>
        </p:spPr>
        <p:txBody>
          <a:bodyPr wrap="none" rtlCol="0">
            <a:spAutoFit/>
          </a:bodyPr>
          <a:lstStyle/>
          <a:p>
            <a:r>
              <a:rPr lang="tr-TR" sz="6000" b="1" dirty="0"/>
              <a:t>Sebepler neler olabilir?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524144"/>
            <a:ext cx="5691795" cy="400110"/>
            <a:chOff x="554927" y="1881525"/>
            <a:chExt cx="5691795" cy="400110"/>
          </a:xfrm>
        </p:grpSpPr>
        <p:sp>
          <p:nvSpPr>
            <p:cNvPr id="16" name="Metin kutusu 15"/>
            <p:cNvSpPr txBox="1"/>
            <p:nvPr/>
          </p:nvSpPr>
          <p:spPr>
            <a:xfrm>
              <a:off x="746177" y="1881525"/>
              <a:ext cx="5500545" cy="400110"/>
            </a:xfrm>
            <a:prstGeom prst="rect">
              <a:avLst/>
            </a:prstGeom>
            <a:noFill/>
          </p:spPr>
          <p:txBody>
            <a:bodyPr wrap="none" rtlCol="0">
              <a:spAutoFit/>
            </a:bodyPr>
            <a:lstStyle/>
            <a:p>
              <a:r>
                <a:rPr lang="tr-TR" sz="2000" dirty="0">
                  <a:solidFill>
                    <a:srgbClr val="575757"/>
                  </a:solidFill>
                </a:rPr>
                <a:t>Can sıkıntısı ve yapacak daha iyi bir şey bulamamak</a:t>
              </a:r>
            </a:p>
          </p:txBody>
        </p:sp>
        <p:pic>
          <p:nvPicPr>
            <p:cNvPr id="2" name="Resim 1"/>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554927" y="2126988"/>
            <a:ext cx="6787543" cy="400110"/>
            <a:chOff x="554927" y="1881525"/>
            <a:chExt cx="6787543" cy="400110"/>
          </a:xfrm>
        </p:grpSpPr>
        <p:sp>
          <p:nvSpPr>
            <p:cNvPr id="26" name="Metin kutusu 25"/>
            <p:cNvSpPr txBox="1"/>
            <p:nvPr/>
          </p:nvSpPr>
          <p:spPr>
            <a:xfrm>
              <a:off x="746177" y="1881525"/>
              <a:ext cx="6596293" cy="400110"/>
            </a:xfrm>
            <a:prstGeom prst="rect">
              <a:avLst/>
            </a:prstGeom>
            <a:noFill/>
          </p:spPr>
          <p:txBody>
            <a:bodyPr wrap="none" rtlCol="0">
              <a:spAutoFit/>
            </a:bodyPr>
            <a:lstStyle/>
            <a:p>
              <a:r>
                <a:rPr lang="tr-TR" sz="2000" dirty="0">
                  <a:solidFill>
                    <a:srgbClr val="575757"/>
                  </a:solidFill>
                </a:rPr>
                <a:t>Dışlanma korkusuyla arkadaşlarının her istediğini kabul etmek</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740102"/>
            <a:ext cx="6541706" cy="707886"/>
            <a:chOff x="554927" y="1881525"/>
            <a:chExt cx="6541706" cy="707886"/>
          </a:xfrm>
        </p:grpSpPr>
        <p:sp>
          <p:nvSpPr>
            <p:cNvPr id="31" name="Metin kutusu 30"/>
            <p:cNvSpPr txBox="1"/>
            <p:nvPr/>
          </p:nvSpPr>
          <p:spPr>
            <a:xfrm>
              <a:off x="746177" y="1881525"/>
              <a:ext cx="6350456" cy="707886"/>
            </a:xfrm>
            <a:prstGeom prst="rect">
              <a:avLst/>
            </a:prstGeom>
            <a:noFill/>
          </p:spPr>
          <p:txBody>
            <a:bodyPr wrap="none" rtlCol="0">
              <a:spAutoFit/>
            </a:bodyPr>
            <a:lstStyle/>
            <a:p>
              <a:r>
                <a:rPr lang="tr-TR" sz="2000" dirty="0">
                  <a:solidFill>
                    <a:srgbClr val="575757"/>
                  </a:solidFill>
                </a:rPr>
                <a:t>Problemleri nasıl çözeceğini bilmemek ve  sorunları çözmek</a:t>
              </a:r>
            </a:p>
            <a:p>
              <a:r>
                <a:rPr lang="tr-TR" sz="2000" dirty="0">
                  <a:solidFill>
                    <a:srgbClr val="575757"/>
                  </a:solidFill>
                </a:rPr>
                <a:t>yerine teknolojiye yönelmek</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653281"/>
            <a:ext cx="5999956" cy="400110"/>
            <a:chOff x="554927" y="1881525"/>
            <a:chExt cx="5999956" cy="400110"/>
          </a:xfrm>
        </p:grpSpPr>
        <p:sp>
          <p:nvSpPr>
            <p:cNvPr id="34" name="Metin kutusu 33"/>
            <p:cNvSpPr txBox="1"/>
            <p:nvPr/>
          </p:nvSpPr>
          <p:spPr>
            <a:xfrm>
              <a:off x="746177" y="1881525"/>
              <a:ext cx="5808706" cy="400110"/>
            </a:xfrm>
            <a:prstGeom prst="rect">
              <a:avLst/>
            </a:prstGeom>
            <a:noFill/>
          </p:spPr>
          <p:txBody>
            <a:bodyPr wrap="none" rtlCol="0">
              <a:spAutoFit/>
            </a:bodyPr>
            <a:lstStyle/>
            <a:p>
              <a:r>
                <a:rPr lang="tr-TR" sz="2000" dirty="0">
                  <a:solidFill>
                    <a:srgbClr val="575757"/>
                  </a:solidFill>
                </a:rPr>
                <a:t>Sosyal ilişki kuramamak ya da kurarken güçlük çekmek</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322110"/>
            <a:ext cx="5966292" cy="707886"/>
            <a:chOff x="554927" y="1881525"/>
            <a:chExt cx="5966292" cy="707886"/>
          </a:xfrm>
        </p:grpSpPr>
        <p:sp>
          <p:nvSpPr>
            <p:cNvPr id="37" name="Metin kutusu 36"/>
            <p:cNvSpPr txBox="1"/>
            <p:nvPr/>
          </p:nvSpPr>
          <p:spPr>
            <a:xfrm>
              <a:off x="746177" y="1881525"/>
              <a:ext cx="5775042" cy="707886"/>
            </a:xfrm>
            <a:prstGeom prst="rect">
              <a:avLst/>
            </a:prstGeom>
            <a:noFill/>
          </p:spPr>
          <p:txBody>
            <a:bodyPr wrap="none" rtlCol="0">
              <a:spAutoFit/>
            </a:bodyPr>
            <a:lstStyle/>
            <a:p>
              <a:r>
                <a:rPr lang="tr-TR" sz="2000" dirty="0">
                  <a:solidFill>
                    <a:srgbClr val="575757"/>
                  </a:solidFill>
                </a:rPr>
                <a:t>Gerçek dünyada başarılamayan şeyleri  sanal dünyada</a:t>
              </a:r>
            </a:p>
            <a:p>
              <a:r>
                <a:rPr lang="tr-TR" sz="2000" dirty="0">
                  <a:solidFill>
                    <a:srgbClr val="575757"/>
                  </a:solidFill>
                </a:rPr>
                <a:t>elde etmeye çalışmak</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50"/>
                                        <p:tgtEl>
                                          <p:spTgt spid="33"/>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250"/>
                                        <p:tgtEl>
                                          <p:spTgt spid="36"/>
                                        </p:tgtEl>
                                      </p:cBhvr>
                                    </p:animEffect>
                                  </p:childTnLst>
                                </p:cTn>
                              </p:par>
                              <p:par>
                                <p:cTn id="44" presetID="2" presetClass="entr" presetSubtype="2"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250" fill="hold"/>
                                        <p:tgtEl>
                                          <p:spTgt spid="28"/>
                                        </p:tgtEl>
                                        <p:attrNameLst>
                                          <p:attrName>ppt_x</p:attrName>
                                        </p:attrNameLst>
                                      </p:cBhvr>
                                      <p:tavLst>
                                        <p:tav tm="0">
                                          <p:val>
                                            <p:strVal val="1+#ppt_w/2"/>
                                          </p:val>
                                        </p:tav>
                                        <p:tav tm="100000">
                                          <p:val>
                                            <p:strVal val="#ppt_x"/>
                                          </p:val>
                                        </p:tav>
                                      </p:tavLst>
                                    </p:anim>
                                    <p:anim calcmode="lin" valueType="num">
                                      <p:cBhvr additive="base">
                                        <p:cTn id="47" dur="250" fill="hold"/>
                                        <p:tgtEl>
                                          <p:spTgt spid="28"/>
                                        </p:tgtEl>
                                        <p:attrNameLst>
                                          <p:attrName>ppt_y</p:attrName>
                                        </p:attrNameLst>
                                      </p:cBhvr>
                                      <p:tavLst>
                                        <p:tav tm="0">
                                          <p:val>
                                            <p:strVal val="#ppt_y"/>
                                          </p:val>
                                        </p:tav>
                                        <p:tav tm="100000">
                                          <p:val>
                                            <p:strVal val="#ppt_y"/>
                                          </p:val>
                                        </p:tav>
                                      </p:tavLst>
                                    </p:anim>
                                  </p:childTnLst>
                                </p:cTn>
                              </p:par>
                            </p:childTnLst>
                          </p:cTn>
                        </p:par>
                        <p:par>
                          <p:cTn id="48" fill="hold">
                            <p:stCondLst>
                              <p:cond delay="2500"/>
                            </p:stCondLst>
                            <p:childTnLst>
                              <p:par>
                                <p:cTn id="49" presetID="2" presetClass="entr" presetSubtype="2"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250" fill="hold"/>
                                        <p:tgtEl>
                                          <p:spTgt spid="39"/>
                                        </p:tgtEl>
                                        <p:attrNameLst>
                                          <p:attrName>ppt_x</p:attrName>
                                        </p:attrNameLst>
                                      </p:cBhvr>
                                      <p:tavLst>
                                        <p:tav tm="0">
                                          <p:val>
                                            <p:strVal val="1+#ppt_w/2"/>
                                          </p:val>
                                        </p:tav>
                                        <p:tav tm="100000">
                                          <p:val>
                                            <p:strVal val="#ppt_x"/>
                                          </p:val>
                                        </p:tav>
                                      </p:tavLst>
                                    </p:anim>
                                    <p:anim calcmode="lin" valueType="num">
                                      <p:cBhvr additive="base">
                                        <p:cTn id="52" dur="2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13" grpId="0" animBg="1"/>
      <p:bldP spid="14" grpId="0"/>
      <p:bldP spid="15" grpId="0" animBg="1"/>
      <p:bldP spid="2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70</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736" cy="1938992"/>
          </a:xfrm>
          <a:prstGeom prst="rect">
            <a:avLst/>
          </a:prstGeom>
          <a:noFill/>
        </p:spPr>
        <p:txBody>
          <a:bodyPr wrap="none" rtlCol="0">
            <a:spAutoFit/>
          </a:bodyPr>
          <a:lstStyle/>
          <a:p>
            <a:r>
              <a:rPr lang="tr-TR" sz="6000" b="1" dirty="0"/>
              <a:t>Çocuğumun Durumu </a:t>
            </a:r>
          </a:p>
          <a:p>
            <a:r>
              <a:rPr lang="tr-TR" sz="6000" b="1" dirty="0"/>
              <a:t>Ne Acaba?</a:t>
            </a:r>
          </a:p>
        </p:txBody>
      </p:sp>
      <p:grpSp>
        <p:nvGrpSpPr>
          <p:cNvPr id="18" name="Grup 17"/>
          <p:cNvGrpSpPr/>
          <p:nvPr/>
        </p:nvGrpSpPr>
        <p:grpSpPr>
          <a:xfrm>
            <a:off x="528001" y="2226419"/>
            <a:ext cx="10631611" cy="400110"/>
            <a:chOff x="554927" y="1881525"/>
            <a:chExt cx="10631611" cy="400110"/>
          </a:xfrm>
        </p:grpSpPr>
        <p:sp>
          <p:nvSpPr>
            <p:cNvPr id="19" name="Metin kutusu 1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Gece geç vakitlere kadar internette olduğu için uykusuz kalıyor mu?</a:t>
              </a:r>
            </a:p>
          </p:txBody>
        </p:sp>
        <p:pic>
          <p:nvPicPr>
            <p:cNvPr id="20" name="Resim 19"/>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28001" y="2562632"/>
            <a:ext cx="10631611" cy="400110"/>
            <a:chOff x="554927" y="1881525"/>
            <a:chExt cx="10631611" cy="400110"/>
          </a:xfrm>
        </p:grpSpPr>
        <p:sp>
          <p:nvSpPr>
            <p:cNvPr id="21" name="Metin kutusu 20"/>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olmadığında internete ne zaman geri döneceğini planlamakla meşgul oluyor mu?</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28001" y="2920847"/>
            <a:ext cx="10631611" cy="400110"/>
            <a:chOff x="554927" y="1881525"/>
            <a:chExt cx="10631611" cy="400110"/>
          </a:xfrm>
        </p:grpSpPr>
        <p:sp>
          <p:nvSpPr>
            <p:cNvPr id="30" name="Metin kutusu 29"/>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İnternetteyken “Birkaç dakika daha!” diyerek sizi veya bir başkasını oyalamaya çalışıyor mu?</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8" name="Grup 37"/>
          <p:cNvGrpSpPr/>
          <p:nvPr/>
        </p:nvGrpSpPr>
        <p:grpSpPr>
          <a:xfrm>
            <a:off x="528001" y="3306531"/>
            <a:ext cx="10631611" cy="400110"/>
            <a:chOff x="554927" y="1881525"/>
            <a:chExt cx="10631611" cy="400110"/>
          </a:xfrm>
        </p:grpSpPr>
        <p:sp>
          <p:nvSpPr>
            <p:cNvPr id="39" name="Metin kutusu 38"/>
            <p:cNvSpPr txBox="1"/>
            <p:nvPr/>
          </p:nvSpPr>
          <p:spPr>
            <a:xfrm>
              <a:off x="746175" y="1881525"/>
              <a:ext cx="10440363" cy="400110"/>
            </a:xfrm>
            <a:prstGeom prst="rect">
              <a:avLst/>
            </a:prstGeom>
            <a:noFill/>
          </p:spPr>
          <p:txBody>
            <a:bodyPr wrap="square" rtlCol="0">
              <a:spAutoFit/>
            </a:bodyPr>
            <a:lstStyle/>
            <a:p>
              <a:r>
                <a:rPr lang="tr-TR" sz="2000" b="1" dirty="0">
                  <a:solidFill>
                    <a:srgbClr val="575757"/>
                  </a:solidFill>
                </a:rPr>
                <a:t>İnternette geçirdiği vakti azaltmaya çalıştığı hâlde bunda başarısız oluyor mu?</a:t>
              </a:r>
            </a:p>
          </p:txBody>
        </p:sp>
        <p:pic>
          <p:nvPicPr>
            <p:cNvPr id="40" name="Resim 39"/>
            <p:cNvPicPr>
              <a:picLocks noChangeAspect="1"/>
            </p:cNvPicPr>
            <p:nvPr/>
          </p:nvPicPr>
          <p:blipFill>
            <a:blip r:embed="rId3"/>
            <a:stretch>
              <a:fillRect/>
            </a:stretch>
          </p:blipFill>
          <p:spPr>
            <a:xfrm>
              <a:off x="554927" y="1991580"/>
              <a:ext cx="191250" cy="180000"/>
            </a:xfrm>
            <a:prstGeom prst="rect">
              <a:avLst/>
            </a:prstGeom>
          </p:spPr>
        </p:pic>
      </p:grpSp>
      <p:grpSp>
        <p:nvGrpSpPr>
          <p:cNvPr id="35" name="Grup 34"/>
          <p:cNvGrpSpPr/>
          <p:nvPr/>
        </p:nvGrpSpPr>
        <p:grpSpPr>
          <a:xfrm>
            <a:off x="528001" y="3674239"/>
            <a:ext cx="10631611" cy="400110"/>
            <a:chOff x="554927" y="1881525"/>
            <a:chExt cx="10631611" cy="400110"/>
          </a:xfrm>
        </p:grpSpPr>
        <p:sp>
          <p:nvSpPr>
            <p:cNvPr id="36" name="Metin kutusu 35"/>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İnternette ne kadar kaldığını saklamaya çalışıyor mu?</a:t>
              </a:r>
            </a:p>
          </p:txBody>
        </p:sp>
        <p:pic>
          <p:nvPicPr>
            <p:cNvPr id="37" name="Resim 36"/>
            <p:cNvPicPr>
              <a:picLocks noChangeAspect="1"/>
            </p:cNvPicPr>
            <p:nvPr/>
          </p:nvPicPr>
          <p:blipFill>
            <a:blip r:embed="rId3"/>
            <a:stretch>
              <a:fillRect/>
            </a:stretch>
          </p:blipFill>
          <p:spPr>
            <a:xfrm>
              <a:off x="554927" y="1991580"/>
              <a:ext cx="191250" cy="180000"/>
            </a:xfrm>
            <a:prstGeom prst="rect">
              <a:avLst/>
            </a:prstGeom>
          </p:spPr>
        </p:pic>
      </p:grpSp>
      <p:grpSp>
        <p:nvGrpSpPr>
          <p:cNvPr id="41" name="Grup 40"/>
          <p:cNvGrpSpPr/>
          <p:nvPr/>
        </p:nvGrpSpPr>
        <p:grpSpPr>
          <a:xfrm>
            <a:off x="528001" y="4011645"/>
            <a:ext cx="10631611" cy="400110"/>
            <a:chOff x="554927" y="1881525"/>
            <a:chExt cx="10631611" cy="400110"/>
          </a:xfrm>
        </p:grpSpPr>
        <p:sp>
          <p:nvSpPr>
            <p:cNvPr id="42" name="Metin kutusu 41"/>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Arkadaşlarıyla dışarı gitmek yerine internette kalmayı tercih ediyor mu?</a:t>
              </a:r>
            </a:p>
          </p:txBody>
        </p:sp>
        <p:pic>
          <p:nvPicPr>
            <p:cNvPr id="43" name="Resim 42"/>
            <p:cNvPicPr>
              <a:picLocks noChangeAspect="1"/>
            </p:cNvPicPr>
            <p:nvPr/>
          </p:nvPicPr>
          <p:blipFill>
            <a:blip r:embed="rId3"/>
            <a:stretch>
              <a:fillRect/>
            </a:stretch>
          </p:blipFill>
          <p:spPr>
            <a:xfrm>
              <a:off x="554927" y="1991580"/>
              <a:ext cx="191250" cy="180000"/>
            </a:xfrm>
            <a:prstGeom prst="rect">
              <a:avLst/>
            </a:prstGeom>
          </p:spPr>
        </p:pic>
      </p:grpSp>
      <p:grpSp>
        <p:nvGrpSpPr>
          <p:cNvPr id="44" name="Grup 43"/>
          <p:cNvGrpSpPr/>
          <p:nvPr/>
        </p:nvGrpSpPr>
        <p:grpSpPr>
          <a:xfrm>
            <a:off x="528001" y="4350159"/>
            <a:ext cx="10631611" cy="400110"/>
            <a:chOff x="554927" y="1881525"/>
            <a:chExt cx="10631611" cy="400110"/>
          </a:xfrm>
        </p:grpSpPr>
        <p:sp>
          <p:nvSpPr>
            <p:cNvPr id="45" name="Metin kutusu 44"/>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İnternet kullanmadığı zaman depresif, huysuz ve kaygılı oluyor mu? </a:t>
              </a:r>
            </a:p>
          </p:txBody>
        </p:sp>
        <p:pic>
          <p:nvPicPr>
            <p:cNvPr id="46" name="Resim 45"/>
            <p:cNvPicPr>
              <a:picLocks noChangeAspect="1"/>
            </p:cNvPicPr>
            <p:nvPr/>
          </p:nvPicPr>
          <p:blipFill>
            <a:blip r:embed="rId3"/>
            <a:stretch>
              <a:fillRect/>
            </a:stretch>
          </p:blipFill>
          <p:spPr>
            <a:xfrm>
              <a:off x="554927" y="1991580"/>
              <a:ext cx="191250" cy="180000"/>
            </a:xfrm>
            <a:prstGeom prst="rect">
              <a:avLst/>
            </a:prstGeom>
          </p:spPr>
        </p:pic>
      </p:grpSp>
      <p:grpSp>
        <p:nvGrpSpPr>
          <p:cNvPr id="47" name="Grup 46"/>
          <p:cNvGrpSpPr/>
          <p:nvPr/>
        </p:nvGrpSpPr>
        <p:grpSpPr>
          <a:xfrm>
            <a:off x="528001" y="4670101"/>
            <a:ext cx="10631611" cy="400110"/>
            <a:chOff x="554927" y="1881525"/>
            <a:chExt cx="10631611" cy="400110"/>
          </a:xfrm>
        </p:grpSpPr>
        <p:sp>
          <p:nvSpPr>
            <p:cNvPr id="48" name="Metin kutusu 47"/>
            <p:cNvSpPr txBox="1"/>
            <p:nvPr/>
          </p:nvSpPr>
          <p:spPr>
            <a:xfrm>
              <a:off x="746175" y="1881525"/>
              <a:ext cx="10440363" cy="400110"/>
            </a:xfrm>
            <a:prstGeom prst="rect">
              <a:avLst/>
            </a:prstGeom>
            <a:noFill/>
          </p:spPr>
          <p:txBody>
            <a:bodyPr wrap="square" rtlCol="0">
              <a:spAutoFit/>
            </a:bodyPr>
            <a:lstStyle/>
            <a:p>
              <a:r>
                <a:rPr lang="nn-NO" sz="2000" b="1" dirty="0">
                  <a:solidFill>
                    <a:srgbClr val="575757"/>
                  </a:solidFill>
                </a:rPr>
                <a:t>İnternet kullandığında bu tutum ve davranışlarında azalma oluyor mu?</a:t>
              </a:r>
            </a:p>
          </p:txBody>
        </p:sp>
        <p:pic>
          <p:nvPicPr>
            <p:cNvPr id="49" name="Resim 48"/>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09198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50"/>
                                        <p:tgtEl>
                                          <p:spTgt spid="17"/>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250"/>
                                        <p:tgtEl>
                                          <p:spTgt spid="38"/>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250"/>
                                        <p:tgtEl>
                                          <p:spTgt spid="35"/>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50"/>
                                        <p:tgtEl>
                                          <p:spTgt spid="41"/>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50"/>
                                        <p:tgtEl>
                                          <p:spTgt spid="44"/>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802229" cy="1015663"/>
          </a:xfrm>
          <a:prstGeom prst="rect">
            <a:avLst/>
          </a:prstGeom>
          <a:noFill/>
        </p:spPr>
        <p:txBody>
          <a:bodyPr wrap="none" rtlCol="0">
            <a:spAutoFit/>
          </a:bodyPr>
          <a:lstStyle/>
          <a:p>
            <a:r>
              <a:rPr lang="tr-TR" sz="6000" b="1" dirty="0"/>
              <a:t>Önleyici Faktörler</a:t>
            </a:r>
          </a:p>
        </p:txBody>
      </p:sp>
      <p:grpSp>
        <p:nvGrpSpPr>
          <p:cNvPr id="14" name="Grup 13"/>
          <p:cNvGrpSpPr/>
          <p:nvPr/>
        </p:nvGrpSpPr>
        <p:grpSpPr>
          <a:xfrm>
            <a:off x="455788" y="1722775"/>
            <a:ext cx="7351025" cy="1015663"/>
            <a:chOff x="554927" y="1881525"/>
            <a:chExt cx="7351025" cy="1015663"/>
          </a:xfrm>
        </p:grpSpPr>
        <p:sp>
          <p:nvSpPr>
            <p:cNvPr id="16" name="Metin kutusu 15"/>
            <p:cNvSpPr txBox="1"/>
            <p:nvPr/>
          </p:nvSpPr>
          <p:spPr>
            <a:xfrm>
              <a:off x="746176" y="1881525"/>
              <a:ext cx="7159776" cy="1015663"/>
            </a:xfrm>
            <a:prstGeom prst="rect">
              <a:avLst/>
            </a:prstGeom>
            <a:noFill/>
          </p:spPr>
          <p:txBody>
            <a:bodyPr wrap="square" rtlCol="0">
              <a:spAutoFit/>
            </a:bodyPr>
            <a:lstStyle/>
            <a:p>
              <a:r>
                <a:rPr lang="tr-TR" sz="2000" dirty="0">
                  <a:solidFill>
                    <a:srgbClr val="575757"/>
                  </a:solidFill>
                </a:rPr>
                <a:t>Güçlü ve pozitif aile bağları, ebeveynlerin</a:t>
              </a:r>
            </a:p>
            <a:p>
              <a:r>
                <a:rPr lang="tr-TR" sz="2000" dirty="0">
                  <a:solidFill>
                    <a:srgbClr val="575757"/>
                  </a:solidFill>
                </a:rPr>
                <a:t>çocuklarının arkadaşlarından ve neler</a:t>
              </a:r>
            </a:p>
            <a:p>
              <a:r>
                <a:rPr lang="tr-TR" sz="2000" dirty="0">
                  <a:solidFill>
                    <a:srgbClr val="575757"/>
                  </a:solidFill>
                </a:rPr>
                <a:t>yaptıklarından haberdar olması,</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3177603"/>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Aile içi kuralların açık olması ve herkesin</a:t>
              </a:r>
            </a:p>
            <a:p>
              <a:r>
                <a:rPr lang="tr-TR" sz="2000" dirty="0">
                  <a:solidFill>
                    <a:srgbClr val="575757"/>
                  </a:solidFill>
                </a:rPr>
                <a:t>bunlara uyması,</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455788" y="4234654"/>
            <a:ext cx="7351025" cy="400110"/>
            <a:chOff x="554927" y="1881525"/>
            <a:chExt cx="7351025" cy="400110"/>
          </a:xfrm>
        </p:grpSpPr>
        <p:sp>
          <p:nvSpPr>
            <p:cNvPr id="30" name="Metin kutusu 29"/>
            <p:cNvSpPr txBox="1"/>
            <p:nvPr/>
          </p:nvSpPr>
          <p:spPr>
            <a:xfrm>
              <a:off x="746176" y="1881525"/>
              <a:ext cx="7159776" cy="400110"/>
            </a:xfrm>
            <a:prstGeom prst="rect">
              <a:avLst/>
            </a:prstGeom>
            <a:noFill/>
          </p:spPr>
          <p:txBody>
            <a:bodyPr wrap="square" rtlCol="0">
              <a:spAutoFit/>
            </a:bodyPr>
            <a:lstStyle/>
            <a:p>
              <a:r>
                <a:rPr lang="tr-TR" sz="2000" dirty="0">
                  <a:solidFill>
                    <a:srgbClr val="575757"/>
                  </a:solidFill>
                </a:rPr>
                <a:t>Ebeveynlerin çocuklarının yaşamlarına ilgili olmaları,</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1002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250" fill="hold"/>
                                        <p:tgtEl>
                                          <p:spTgt spid="18"/>
                                        </p:tgtEl>
                                        <p:attrNameLst>
                                          <p:attrName>ppt_x</p:attrName>
                                        </p:attrNameLst>
                                      </p:cBhvr>
                                      <p:tavLst>
                                        <p:tav tm="0">
                                          <p:val>
                                            <p:strVal val="1+#ppt_w/2"/>
                                          </p:val>
                                        </p:tav>
                                        <p:tav tm="100000">
                                          <p:val>
                                            <p:strVal val="#ppt_x"/>
                                          </p:val>
                                        </p:tav>
                                      </p:tavLst>
                                    </p:anim>
                                    <p:anim calcmode="lin" valueType="num">
                                      <p:cBhvr additive="base">
                                        <p:cTn id="45"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802229" cy="1015663"/>
          </a:xfrm>
          <a:prstGeom prst="rect">
            <a:avLst/>
          </a:prstGeom>
          <a:noFill/>
        </p:spPr>
        <p:txBody>
          <a:bodyPr wrap="none" rtlCol="0">
            <a:spAutoFit/>
          </a:bodyPr>
          <a:lstStyle/>
          <a:p>
            <a:r>
              <a:rPr lang="tr-TR" sz="6000" b="1" dirty="0"/>
              <a:t>Önleyici Faktörler</a:t>
            </a:r>
          </a:p>
        </p:txBody>
      </p:sp>
      <p:grpSp>
        <p:nvGrpSpPr>
          <p:cNvPr id="14" name="Grup 13"/>
          <p:cNvGrpSpPr/>
          <p:nvPr/>
        </p:nvGrpSpPr>
        <p:grpSpPr>
          <a:xfrm>
            <a:off x="455788" y="1722775"/>
            <a:ext cx="7351025" cy="707886"/>
            <a:chOff x="554927" y="1881525"/>
            <a:chExt cx="7351025" cy="707886"/>
          </a:xfrm>
        </p:grpSpPr>
        <p:sp>
          <p:nvSpPr>
            <p:cNvPr id="16" name="Metin kutusu 15"/>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Ebeveynlerin çocukların sorumluluk almalarını desteklemeleri, onların sorumluluklarını kendileri üstlenmemeleri,</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2717803"/>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Çocukların boş zamanlarında spor veya sanatla</a:t>
              </a:r>
            </a:p>
            <a:p>
              <a:r>
                <a:rPr lang="tr-TR" sz="2000" dirty="0">
                  <a:solidFill>
                    <a:srgbClr val="575757"/>
                  </a:solidFill>
                </a:rPr>
                <a:t>uğraşmaya teşvik edilmesi,</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455788" y="3840382"/>
            <a:ext cx="7351025" cy="707886"/>
            <a:chOff x="554927" y="1881525"/>
            <a:chExt cx="7351025" cy="707886"/>
          </a:xfrm>
        </p:grpSpPr>
        <p:sp>
          <p:nvSpPr>
            <p:cNvPr id="30" name="Metin kutusu 29"/>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Bağımlılık yapan şeylerin kullanımıyla</a:t>
              </a:r>
            </a:p>
            <a:p>
              <a:r>
                <a:rPr lang="tr-TR" sz="2000" dirty="0">
                  <a:solidFill>
                    <a:srgbClr val="575757"/>
                  </a:solidFill>
                </a:rPr>
                <a:t>ilgili doğru bilgilenme.</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2820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250" fill="hold"/>
                                        <p:tgtEl>
                                          <p:spTgt spid="18"/>
                                        </p:tgtEl>
                                        <p:attrNameLst>
                                          <p:attrName>ppt_x</p:attrName>
                                        </p:attrNameLst>
                                      </p:cBhvr>
                                      <p:tavLst>
                                        <p:tav tm="0">
                                          <p:val>
                                            <p:strVal val="1+#ppt_w/2"/>
                                          </p:val>
                                        </p:tav>
                                        <p:tav tm="100000">
                                          <p:val>
                                            <p:strVal val="#ppt_x"/>
                                          </p:val>
                                        </p:tav>
                                      </p:tavLst>
                                    </p:anim>
                                    <p:anim calcmode="lin" valueType="num">
                                      <p:cBhvr additive="base">
                                        <p:cTn id="45"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802229" cy="1015663"/>
          </a:xfrm>
          <a:prstGeom prst="rect">
            <a:avLst/>
          </a:prstGeom>
          <a:noFill/>
        </p:spPr>
        <p:txBody>
          <a:bodyPr wrap="none" rtlCol="0">
            <a:spAutoFit/>
          </a:bodyPr>
          <a:lstStyle/>
          <a:p>
            <a:r>
              <a:rPr lang="tr-TR" sz="6000" b="1" dirty="0"/>
              <a:t>Önleyici Faktörler</a:t>
            </a:r>
          </a:p>
        </p:txBody>
      </p:sp>
      <p:grpSp>
        <p:nvGrpSpPr>
          <p:cNvPr id="14" name="Grup 13"/>
          <p:cNvGrpSpPr/>
          <p:nvPr/>
        </p:nvGrpSpPr>
        <p:grpSpPr>
          <a:xfrm>
            <a:off x="455788" y="1722775"/>
            <a:ext cx="7351025" cy="707886"/>
            <a:chOff x="554927" y="1881525"/>
            <a:chExt cx="7351025" cy="707886"/>
          </a:xfrm>
        </p:grpSpPr>
        <p:sp>
          <p:nvSpPr>
            <p:cNvPr id="16" name="Metin kutusu 15"/>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İnternet kuralları belirleyin ve bunlara </a:t>
              </a:r>
            </a:p>
            <a:p>
              <a:r>
                <a:rPr lang="tr-TR" sz="2000" dirty="0">
                  <a:solidFill>
                    <a:srgbClr val="575757"/>
                  </a:solidFill>
                </a:rPr>
                <a:t>önce siz uyun.</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2717803"/>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Çocuklarınızla aranızda aile sözleşmesi</a:t>
              </a:r>
            </a:p>
            <a:p>
              <a:r>
                <a:rPr lang="tr-TR" sz="2000" dirty="0">
                  <a:solidFill>
                    <a:srgbClr val="575757"/>
                  </a:solidFill>
                </a:rPr>
                <a:t>imzalayın ve bunu titizlikle uygulayın.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455788" y="3840382"/>
            <a:ext cx="7351025" cy="707886"/>
            <a:chOff x="554927" y="1881525"/>
            <a:chExt cx="7351025" cy="707886"/>
          </a:xfrm>
        </p:grpSpPr>
        <p:sp>
          <p:nvSpPr>
            <p:cNvPr id="30" name="Metin kutusu 29"/>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Çocuğunuzun en iyi ve en güvenilir</a:t>
              </a:r>
            </a:p>
            <a:p>
              <a:r>
                <a:rPr lang="tr-TR" sz="2000" dirty="0">
                  <a:solidFill>
                    <a:srgbClr val="575757"/>
                  </a:solidFill>
                </a:rPr>
                <a:t>arkadaşı siz olun.</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4757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250"/>
                                        <p:tgtEl>
                                          <p:spTgt spid="22"/>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250" fill="hold"/>
                                        <p:tgtEl>
                                          <p:spTgt spid="18"/>
                                        </p:tgtEl>
                                        <p:attrNameLst>
                                          <p:attrName>ppt_x</p:attrName>
                                        </p:attrNameLst>
                                      </p:cBhvr>
                                      <p:tavLst>
                                        <p:tav tm="0">
                                          <p:val>
                                            <p:strVal val="1+#ppt_w/2"/>
                                          </p:val>
                                        </p:tav>
                                        <p:tav tm="100000">
                                          <p:val>
                                            <p:strVal val="#ppt_x"/>
                                          </p:val>
                                        </p:tav>
                                      </p:tavLst>
                                    </p:anim>
                                    <p:anim calcmode="lin" valueType="num">
                                      <p:cBhvr additive="base">
                                        <p:cTn id="45"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74</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96531" cy="1938992"/>
          </a:xfrm>
          <a:prstGeom prst="rect">
            <a:avLst/>
          </a:prstGeom>
          <a:noFill/>
        </p:spPr>
        <p:txBody>
          <a:bodyPr wrap="none" rtlCol="0">
            <a:spAutoFit/>
          </a:bodyPr>
          <a:lstStyle/>
          <a:p>
            <a:r>
              <a:rPr lang="tr-TR" sz="6000" b="1" dirty="0"/>
              <a:t>Çocuklarınızın Sosyal </a:t>
            </a:r>
          </a:p>
          <a:p>
            <a:r>
              <a:rPr lang="tr-TR" sz="6000" b="1" dirty="0"/>
              <a:t>Ağlarına Dikkat Edin</a:t>
            </a:r>
          </a:p>
        </p:txBody>
      </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9000" t="-3000" r="-1000" b="-31000"/>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455788" y="2435242"/>
            <a:ext cx="7351025" cy="400110"/>
            <a:chOff x="554927" y="1881525"/>
            <a:chExt cx="7351025" cy="400110"/>
          </a:xfrm>
        </p:grpSpPr>
        <p:sp>
          <p:nvSpPr>
            <p:cNvPr id="23" name="Metin kutusu 22"/>
            <p:cNvSpPr txBox="1"/>
            <p:nvPr/>
          </p:nvSpPr>
          <p:spPr>
            <a:xfrm>
              <a:off x="746176" y="1881525"/>
              <a:ext cx="7159776" cy="400110"/>
            </a:xfrm>
            <a:prstGeom prst="rect">
              <a:avLst/>
            </a:prstGeom>
            <a:noFill/>
          </p:spPr>
          <p:txBody>
            <a:bodyPr wrap="square" rtlCol="0">
              <a:spAutoFit/>
            </a:bodyPr>
            <a:lstStyle/>
            <a:p>
              <a:r>
                <a:rPr lang="tr-TR" sz="2000" dirty="0">
                  <a:solidFill>
                    <a:srgbClr val="575757"/>
                  </a:solidFill>
                </a:rPr>
                <a:t>Profillerindeki gizlilik ayarlarını yapmalarını sağlayın.</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grpSp>
        <p:nvGrpSpPr>
          <p:cNvPr id="24" name="Grup 23"/>
          <p:cNvGrpSpPr/>
          <p:nvPr/>
        </p:nvGrpSpPr>
        <p:grpSpPr>
          <a:xfrm>
            <a:off x="455788" y="2885223"/>
            <a:ext cx="7351025" cy="707886"/>
            <a:chOff x="554927" y="1881525"/>
            <a:chExt cx="7351025" cy="707886"/>
          </a:xfrm>
        </p:grpSpPr>
        <p:sp>
          <p:nvSpPr>
            <p:cNvPr id="32" name="Metin kutusu 31"/>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Tam isim, adres, telefon, T.C. Kimlik Numarası ve özel</a:t>
              </a:r>
            </a:p>
            <a:p>
              <a:r>
                <a:rPr lang="tr-TR" sz="2000" dirty="0">
                  <a:solidFill>
                    <a:srgbClr val="575757"/>
                  </a:solidFill>
                </a:rPr>
                <a:t>fotoğraflarını paylaşmamalarını öğütleyin.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455788" y="3623258"/>
            <a:ext cx="7351025" cy="707886"/>
            <a:chOff x="554927" y="1881525"/>
            <a:chExt cx="7351025" cy="707886"/>
          </a:xfrm>
        </p:grpSpPr>
        <p:sp>
          <p:nvSpPr>
            <p:cNvPr id="35" name="Metin kutusu 34"/>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Tanımadıkları kişileri arkadaş listelerine</a:t>
              </a:r>
            </a:p>
            <a:p>
              <a:r>
                <a:rPr lang="tr-TR" sz="2000" dirty="0">
                  <a:solidFill>
                    <a:srgbClr val="575757"/>
                  </a:solidFill>
                </a:rPr>
                <a:t>eklememelerini söyleyin.</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37" name="Grup 36"/>
          <p:cNvGrpSpPr/>
          <p:nvPr/>
        </p:nvGrpSpPr>
        <p:grpSpPr>
          <a:xfrm>
            <a:off x="455788" y="4341094"/>
            <a:ext cx="7351025" cy="707886"/>
            <a:chOff x="554927" y="1881525"/>
            <a:chExt cx="7351025" cy="707886"/>
          </a:xfrm>
        </p:grpSpPr>
        <p:sp>
          <p:nvSpPr>
            <p:cNvPr id="38" name="Metin kutusu 37"/>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Sosyal ağlarda kimlerle arkadaşlık </a:t>
              </a:r>
            </a:p>
            <a:p>
              <a:r>
                <a:rPr lang="tr-TR" sz="2000" dirty="0">
                  <a:solidFill>
                    <a:srgbClr val="575757"/>
                  </a:solidFill>
                </a:rPr>
                <a:t>ettiklerini belli aralıklarla kontrol edin.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6013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250" fill="hold"/>
                                        <p:tgtEl>
                                          <p:spTgt spid="18"/>
                                        </p:tgtEl>
                                        <p:attrNameLst>
                                          <p:attrName>ppt_x</p:attrName>
                                        </p:attrNameLst>
                                      </p:cBhvr>
                                      <p:tavLst>
                                        <p:tav tm="0">
                                          <p:val>
                                            <p:strVal val="1+#ppt_w/2"/>
                                          </p:val>
                                        </p:tav>
                                        <p:tav tm="100000">
                                          <p:val>
                                            <p:strVal val="#ppt_x"/>
                                          </p:val>
                                        </p:tav>
                                      </p:tavLst>
                                    </p:anim>
                                    <p:anim calcmode="lin" valueType="num">
                                      <p:cBhvr additive="base">
                                        <p:cTn id="33" dur="25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250"/>
                                        <p:tgtEl>
                                          <p:spTgt spid="24"/>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250"/>
                                        <p:tgtEl>
                                          <p:spTgt spid="34"/>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0" y="12333"/>
            <a:ext cx="12196522" cy="6830919"/>
          </a:xfrm>
          <a:prstGeom prst="rect">
            <a:avLst/>
          </a:prstGeom>
          <a:blipFill>
            <a:blip r:embed="rId3" cstate="print"/>
            <a:srcRect/>
            <a:stretch>
              <a:fillRect b="-25046"/>
            </a:stretch>
          </a:blipFill>
        </p:spPr>
        <p:txBody>
          <a:bodyPr wrap="square" lIns="0" tIns="0" rIns="0" bIns="0" rtlCol="0"/>
          <a:lstStyle/>
          <a:p>
            <a:endParaRP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11"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2" name="Metin kutusu 11"/>
          <p:cNvSpPr txBox="1"/>
          <p:nvPr/>
        </p:nvSpPr>
        <p:spPr>
          <a:xfrm>
            <a:off x="356650" y="388099"/>
            <a:ext cx="6979539" cy="1938992"/>
          </a:xfrm>
          <a:prstGeom prst="rect">
            <a:avLst/>
          </a:prstGeom>
          <a:noFill/>
        </p:spPr>
        <p:txBody>
          <a:bodyPr wrap="none" rtlCol="0">
            <a:spAutoFit/>
          </a:bodyPr>
          <a:lstStyle/>
          <a:p>
            <a:r>
              <a:rPr lang="tr-TR" sz="6000" b="1" dirty="0">
                <a:solidFill>
                  <a:srgbClr val="E61F4F"/>
                </a:solidFill>
                <a:effectLst>
                  <a:outerShdw blurRad="50800" dist="38100" dir="8100000" algn="tr" rotWithShape="0">
                    <a:prstClr val="black">
                      <a:alpha val="40000"/>
                    </a:prstClr>
                  </a:outerShdw>
                </a:effectLst>
              </a:rPr>
              <a:t>Diğer Bağımlılıklarını </a:t>
            </a:r>
          </a:p>
          <a:p>
            <a:r>
              <a:rPr lang="tr-TR" sz="6000" b="1" dirty="0">
                <a:solidFill>
                  <a:srgbClr val="E61F4F"/>
                </a:solidFill>
                <a:effectLst>
                  <a:outerShdw blurRad="50800" dist="38100" dir="8100000" algn="tr" rotWithShape="0">
                    <a:prstClr val="black">
                      <a:alpha val="40000"/>
                    </a:prstClr>
                  </a:outerShdw>
                </a:effectLst>
              </a:rPr>
              <a:t>Kontrol Edin</a:t>
            </a:r>
          </a:p>
        </p:txBody>
      </p:sp>
    </p:spTree>
    <p:extLst>
      <p:ext uri="{BB962C8B-B14F-4D97-AF65-F5344CB8AC3E}">
        <p14:creationId xmlns:p14="http://schemas.microsoft.com/office/powerpoint/2010/main" val="16696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50" fill="hold"/>
                                        <p:tgtEl>
                                          <p:spTgt spid="11"/>
                                        </p:tgtEl>
                                        <p:attrNameLst>
                                          <p:attrName>ppt_x</p:attrName>
                                        </p:attrNameLst>
                                      </p:cBhvr>
                                      <p:tavLst>
                                        <p:tav tm="0">
                                          <p:val>
                                            <p:strVal val="0-#ppt_w/2"/>
                                          </p:val>
                                        </p:tav>
                                        <p:tav tm="100000">
                                          <p:val>
                                            <p:strVal val="#ppt_x"/>
                                          </p:val>
                                        </p:tav>
                                      </p:tavLst>
                                    </p:anim>
                                    <p:anim calcmode="lin" valueType="num">
                                      <p:cBhvr additive="base">
                                        <p:cTn id="23" dur="25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5" grpId="0" animBg="1"/>
      <p:bldP spid="11" grpId="0" animBg="1"/>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401881" cy="1015663"/>
          </a:xfrm>
          <a:prstGeom prst="rect">
            <a:avLst/>
          </a:prstGeom>
          <a:noFill/>
        </p:spPr>
        <p:txBody>
          <a:bodyPr wrap="none" rtlCol="0">
            <a:spAutoFit/>
          </a:bodyPr>
          <a:lstStyle/>
          <a:p>
            <a:r>
              <a:rPr lang="tr-TR" sz="6000" b="1" dirty="0"/>
              <a:t>Teknolojiyi Paylaşın</a:t>
            </a:r>
          </a:p>
        </p:txBody>
      </p:sp>
      <p:grpSp>
        <p:nvGrpSpPr>
          <p:cNvPr id="14" name="Grup 13"/>
          <p:cNvGrpSpPr/>
          <p:nvPr/>
        </p:nvGrpSpPr>
        <p:grpSpPr>
          <a:xfrm>
            <a:off x="455788" y="1984698"/>
            <a:ext cx="7351025" cy="1631216"/>
            <a:chOff x="554927" y="1881525"/>
            <a:chExt cx="7351025" cy="1631216"/>
          </a:xfrm>
        </p:grpSpPr>
        <p:sp>
          <p:nvSpPr>
            <p:cNvPr id="16" name="Metin kutusu 15"/>
            <p:cNvSpPr txBox="1"/>
            <p:nvPr/>
          </p:nvSpPr>
          <p:spPr>
            <a:xfrm>
              <a:off x="746176" y="1881525"/>
              <a:ext cx="7159776" cy="1631216"/>
            </a:xfrm>
            <a:prstGeom prst="rect">
              <a:avLst/>
            </a:prstGeom>
            <a:noFill/>
          </p:spPr>
          <p:txBody>
            <a:bodyPr wrap="square" rtlCol="0">
              <a:spAutoFit/>
            </a:bodyPr>
            <a:lstStyle/>
            <a:p>
              <a:r>
                <a:rPr lang="tr-TR" sz="2000" dirty="0">
                  <a:solidFill>
                    <a:srgbClr val="575757"/>
                  </a:solidFill>
                </a:rPr>
                <a:t>İnternete zaman zaman beraber girin ya da</a:t>
              </a:r>
            </a:p>
            <a:p>
              <a:r>
                <a:rPr lang="tr-TR" sz="2000" dirty="0">
                  <a:solidFill>
                    <a:srgbClr val="575757"/>
                  </a:solidFill>
                </a:rPr>
                <a:t>o girdiğinde gidip yanına oturarak onunla</a:t>
              </a:r>
            </a:p>
            <a:p>
              <a:r>
                <a:rPr lang="tr-TR" sz="2000" dirty="0">
                  <a:solidFill>
                    <a:srgbClr val="575757"/>
                  </a:solidFill>
                </a:rPr>
                <a:t>internet ilgisini paylaşın. Bilmediğiniz program,</a:t>
              </a:r>
            </a:p>
            <a:p>
              <a:r>
                <a:rPr lang="tr-TR" sz="2000" dirty="0">
                  <a:solidFill>
                    <a:srgbClr val="575757"/>
                  </a:solidFill>
                </a:rPr>
                <a:t>site ya da yenilikleri sorun ve öğrenin.</a:t>
              </a:r>
            </a:p>
            <a:p>
              <a:r>
                <a:rPr lang="tr-TR" sz="2000" dirty="0">
                  <a:solidFill>
                    <a:srgbClr val="575757"/>
                  </a:solidFill>
                </a:rPr>
                <a:t>Teknoloji sohbetleri yapın.</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sp>
        <p:nvSpPr>
          <p:cNvPr id="1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4000" t="-2000"/>
            </a:stretch>
          </a:blipFill>
          <a:ln>
            <a:solidFill>
              <a:srgbClr val="DADADA"/>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51358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250" fill="hold"/>
                                        <p:tgtEl>
                                          <p:spTgt spid="18"/>
                                        </p:tgtEl>
                                        <p:attrNameLst>
                                          <p:attrName>ppt_x</p:attrName>
                                        </p:attrNameLst>
                                      </p:cBhvr>
                                      <p:tavLst>
                                        <p:tav tm="0">
                                          <p:val>
                                            <p:strVal val="1+#ppt_w/2"/>
                                          </p:val>
                                        </p:tav>
                                        <p:tav tm="100000">
                                          <p:val>
                                            <p:strVal val="#ppt_x"/>
                                          </p:val>
                                        </p:tav>
                                      </p:tavLst>
                                    </p:anim>
                                    <p:anim calcmode="lin" valueType="num">
                                      <p:cBhvr additive="base">
                                        <p:cTn id="37"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608" cy="1569660"/>
          </a:xfrm>
          <a:prstGeom prst="rect">
            <a:avLst/>
          </a:prstGeom>
          <a:noFill/>
        </p:spPr>
        <p:txBody>
          <a:bodyPr wrap="none" rtlCol="0">
            <a:spAutoFit/>
          </a:bodyPr>
          <a:lstStyle/>
          <a:p>
            <a:r>
              <a:rPr lang="tr-TR" sz="4800" b="1" dirty="0"/>
              <a:t>Çocuğunuzun Teknoloji ile </a:t>
            </a:r>
          </a:p>
          <a:p>
            <a:r>
              <a:rPr lang="tr-TR" sz="4800" b="1" dirty="0"/>
              <a:t>İlişkisi Nasıl Olmalı?</a:t>
            </a:r>
          </a:p>
        </p:txBody>
      </p:sp>
      <p:grpSp>
        <p:nvGrpSpPr>
          <p:cNvPr id="14" name="Grup 13"/>
          <p:cNvGrpSpPr/>
          <p:nvPr/>
        </p:nvGrpSpPr>
        <p:grpSpPr>
          <a:xfrm>
            <a:off x="455788" y="1984698"/>
            <a:ext cx="7351025" cy="707886"/>
            <a:chOff x="554927" y="1881525"/>
            <a:chExt cx="7351025" cy="707886"/>
          </a:xfrm>
        </p:grpSpPr>
        <p:sp>
          <p:nvSpPr>
            <p:cNvPr id="16" name="Metin kutusu 15"/>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Hem kendinizin hem de çocuğunuzun ne seyredeceği veya hangi programları kullanacağı konusunda seçici olun.</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455788" y="2600564"/>
            <a:ext cx="7351025" cy="400110"/>
            <a:chOff x="554927" y="1881525"/>
            <a:chExt cx="7351025" cy="400110"/>
          </a:xfrm>
        </p:grpSpPr>
        <p:sp>
          <p:nvSpPr>
            <p:cNvPr id="20" name="Metin kutusu 19"/>
            <p:cNvSpPr txBox="1"/>
            <p:nvPr/>
          </p:nvSpPr>
          <p:spPr>
            <a:xfrm>
              <a:off x="746176" y="1881525"/>
              <a:ext cx="7159776" cy="400110"/>
            </a:xfrm>
            <a:prstGeom prst="rect">
              <a:avLst/>
            </a:prstGeom>
            <a:noFill/>
          </p:spPr>
          <p:txBody>
            <a:bodyPr wrap="square" rtlCol="0">
              <a:spAutoFit/>
            </a:bodyPr>
            <a:lstStyle/>
            <a:p>
              <a:r>
                <a:rPr lang="tr-TR" sz="2000" dirty="0">
                  <a:solidFill>
                    <a:srgbClr val="575757"/>
                  </a:solidFill>
                </a:rPr>
                <a:t>Çocuğunuzu ekranla baş başa uzun süre ve denetimsiz bırakmayın.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455788" y="2925536"/>
            <a:ext cx="7351025" cy="707886"/>
            <a:chOff x="554927" y="1881525"/>
            <a:chExt cx="7351025" cy="707886"/>
          </a:xfrm>
        </p:grpSpPr>
        <p:sp>
          <p:nvSpPr>
            <p:cNvPr id="23" name="Metin kutusu 22"/>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Çocuğunuzun teknolojik aygıtta kullandığı yazılımlar veya seyrettikleriyle ilgili paylaşım içinde olun.</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455788" y="3527160"/>
            <a:ext cx="7351025" cy="707886"/>
            <a:chOff x="554927" y="1881525"/>
            <a:chExt cx="7351025" cy="707886"/>
          </a:xfrm>
        </p:grpSpPr>
        <p:sp>
          <p:nvSpPr>
            <p:cNvPr id="29" name="Metin kutusu 28"/>
            <p:cNvSpPr txBox="1"/>
            <p:nvPr/>
          </p:nvSpPr>
          <p:spPr>
            <a:xfrm>
              <a:off x="746176" y="1881525"/>
              <a:ext cx="7159776" cy="707886"/>
            </a:xfrm>
            <a:prstGeom prst="rect">
              <a:avLst/>
            </a:prstGeom>
            <a:noFill/>
          </p:spPr>
          <p:txBody>
            <a:bodyPr wrap="square" rtlCol="0">
              <a:spAutoFit/>
            </a:bodyPr>
            <a:lstStyle/>
            <a:p>
              <a:r>
                <a:rPr lang="tr-TR" sz="2000" dirty="0">
                  <a:solidFill>
                    <a:srgbClr val="575757"/>
                  </a:solidFill>
                </a:rPr>
                <a:t>Teknolojinin ailece birlikte geçirilen zamanların ya da </a:t>
              </a:r>
            </a:p>
            <a:p>
              <a:r>
                <a:rPr lang="tr-TR" sz="2000" dirty="0">
                  <a:solidFill>
                    <a:srgbClr val="575757"/>
                  </a:solidFill>
                </a:rPr>
                <a:t>oyun saatlerinin yerini almasına izin vermeyin.</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455788" y="4101353"/>
            <a:ext cx="8098277" cy="707886"/>
            <a:chOff x="554927" y="1881525"/>
            <a:chExt cx="8098277" cy="707886"/>
          </a:xfrm>
        </p:grpSpPr>
        <p:sp>
          <p:nvSpPr>
            <p:cNvPr id="32" name="Metin kutusu 31"/>
            <p:cNvSpPr txBox="1"/>
            <p:nvPr/>
          </p:nvSpPr>
          <p:spPr>
            <a:xfrm>
              <a:off x="746176" y="1881525"/>
              <a:ext cx="7907028" cy="707886"/>
            </a:xfrm>
            <a:prstGeom prst="rect">
              <a:avLst/>
            </a:prstGeom>
            <a:noFill/>
          </p:spPr>
          <p:txBody>
            <a:bodyPr wrap="square" rtlCol="0">
              <a:spAutoFit/>
            </a:bodyPr>
            <a:lstStyle/>
            <a:p>
              <a:r>
                <a:rPr lang="tr-TR" sz="2000" dirty="0">
                  <a:solidFill>
                    <a:srgbClr val="575757"/>
                  </a:solidFill>
                </a:rPr>
                <a:t>Çocuğunuza izlediği filmlerde veya oynadığı oyunlarda yer alan </a:t>
              </a:r>
            </a:p>
            <a:p>
              <a:r>
                <a:rPr lang="tr-TR" sz="2000" dirty="0">
                  <a:solidFill>
                    <a:srgbClr val="575757"/>
                  </a:solidFill>
                </a:rPr>
                <a:t>belli karakterleri niçin sevdiğini sorun, bu konu üzerinde karşılıklı konuşun.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2" name="Grup 1"/>
          <p:cNvGrpSpPr/>
          <p:nvPr/>
        </p:nvGrpSpPr>
        <p:grpSpPr>
          <a:xfrm>
            <a:off x="9041116" y="4101353"/>
            <a:ext cx="2700020" cy="1342390"/>
            <a:chOff x="7315511" y="4313587"/>
            <a:chExt cx="2700020" cy="1342390"/>
          </a:xfrm>
        </p:grpSpPr>
        <p:sp>
          <p:nvSpPr>
            <p:cNvPr id="34" name="object 20"/>
            <p:cNvSpPr/>
            <p:nvPr/>
          </p:nvSpPr>
          <p:spPr>
            <a:xfrm>
              <a:off x="7315511" y="4313587"/>
              <a:ext cx="2700020" cy="1342390"/>
            </a:xfrm>
            <a:custGeom>
              <a:avLst/>
              <a:gdLst/>
              <a:ahLst/>
              <a:cxnLst/>
              <a:rect l="l" t="t" r="r" b="b"/>
              <a:pathLst>
                <a:path w="2700020" h="1342389">
                  <a:moveTo>
                    <a:pt x="2547594" y="0"/>
                  </a:moveTo>
                  <a:lnTo>
                    <a:pt x="152400" y="0"/>
                  </a:lnTo>
                  <a:lnTo>
                    <a:pt x="104363" y="7802"/>
                  </a:lnTo>
                  <a:lnTo>
                    <a:pt x="62544" y="29504"/>
                  </a:lnTo>
                  <a:lnTo>
                    <a:pt x="29504" y="62544"/>
                  </a:lnTo>
                  <a:lnTo>
                    <a:pt x="7802" y="104363"/>
                  </a:lnTo>
                  <a:lnTo>
                    <a:pt x="0" y="152400"/>
                  </a:lnTo>
                  <a:lnTo>
                    <a:pt x="0" y="1189494"/>
                  </a:lnTo>
                  <a:lnTo>
                    <a:pt x="7802" y="1237531"/>
                  </a:lnTo>
                  <a:lnTo>
                    <a:pt x="29504" y="1279349"/>
                  </a:lnTo>
                  <a:lnTo>
                    <a:pt x="62544" y="1312390"/>
                  </a:lnTo>
                  <a:lnTo>
                    <a:pt x="104363" y="1334091"/>
                  </a:lnTo>
                  <a:lnTo>
                    <a:pt x="152400" y="1341894"/>
                  </a:lnTo>
                  <a:lnTo>
                    <a:pt x="2547594" y="1341894"/>
                  </a:lnTo>
                  <a:lnTo>
                    <a:pt x="2595631" y="1334091"/>
                  </a:lnTo>
                  <a:lnTo>
                    <a:pt x="2637449" y="1312390"/>
                  </a:lnTo>
                  <a:lnTo>
                    <a:pt x="2670489" y="1279349"/>
                  </a:lnTo>
                  <a:lnTo>
                    <a:pt x="2692191" y="1237531"/>
                  </a:lnTo>
                  <a:lnTo>
                    <a:pt x="2699994" y="1189494"/>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35" name="object 21"/>
            <p:cNvSpPr/>
            <p:nvPr/>
          </p:nvSpPr>
          <p:spPr>
            <a:xfrm>
              <a:off x="7315511" y="4313587"/>
              <a:ext cx="2700020" cy="1342390"/>
            </a:xfrm>
            <a:custGeom>
              <a:avLst/>
              <a:gdLst/>
              <a:ahLst/>
              <a:cxnLst/>
              <a:rect l="l" t="t" r="r" b="b"/>
              <a:pathLst>
                <a:path w="2700020" h="1342389">
                  <a:moveTo>
                    <a:pt x="2547594" y="1341894"/>
                  </a:moveTo>
                  <a:lnTo>
                    <a:pt x="152400" y="1341894"/>
                  </a:lnTo>
                  <a:lnTo>
                    <a:pt x="104363" y="1334091"/>
                  </a:lnTo>
                  <a:lnTo>
                    <a:pt x="62544" y="1312390"/>
                  </a:lnTo>
                  <a:lnTo>
                    <a:pt x="29504" y="1279349"/>
                  </a:lnTo>
                  <a:lnTo>
                    <a:pt x="7802" y="1237531"/>
                  </a:lnTo>
                  <a:lnTo>
                    <a:pt x="0" y="1189494"/>
                  </a:lnTo>
                  <a:lnTo>
                    <a:pt x="0" y="152400"/>
                  </a:lnTo>
                  <a:lnTo>
                    <a:pt x="7802" y="104363"/>
                  </a:lnTo>
                  <a:lnTo>
                    <a:pt x="29504" y="62544"/>
                  </a:lnTo>
                  <a:lnTo>
                    <a:pt x="62544" y="29504"/>
                  </a:lnTo>
                  <a:lnTo>
                    <a:pt x="104363" y="7802"/>
                  </a:lnTo>
                  <a:lnTo>
                    <a:pt x="152400" y="0"/>
                  </a:lnTo>
                  <a:lnTo>
                    <a:pt x="2547594" y="0"/>
                  </a:lnTo>
                  <a:lnTo>
                    <a:pt x="2595631" y="7802"/>
                  </a:lnTo>
                  <a:lnTo>
                    <a:pt x="2637449" y="29504"/>
                  </a:lnTo>
                  <a:lnTo>
                    <a:pt x="2670489" y="62544"/>
                  </a:lnTo>
                  <a:lnTo>
                    <a:pt x="2692191" y="104363"/>
                  </a:lnTo>
                  <a:lnTo>
                    <a:pt x="2699994" y="152400"/>
                  </a:lnTo>
                  <a:lnTo>
                    <a:pt x="2699994" y="1189494"/>
                  </a:lnTo>
                  <a:lnTo>
                    <a:pt x="2692191" y="1237531"/>
                  </a:lnTo>
                  <a:lnTo>
                    <a:pt x="2670489" y="1279349"/>
                  </a:lnTo>
                  <a:lnTo>
                    <a:pt x="2637449" y="1312390"/>
                  </a:lnTo>
                  <a:lnTo>
                    <a:pt x="2595631" y="1334091"/>
                  </a:lnTo>
                  <a:lnTo>
                    <a:pt x="2547594" y="1341894"/>
                  </a:lnTo>
                  <a:close/>
                </a:path>
              </a:pathLst>
            </a:custGeom>
            <a:ln w="38100">
              <a:solidFill>
                <a:srgbClr val="FFFFFF"/>
              </a:solidFill>
            </a:ln>
          </p:spPr>
          <p:txBody>
            <a:bodyPr wrap="square" lIns="0" tIns="0" rIns="0" bIns="0" rtlCol="0"/>
            <a:lstStyle/>
            <a:p>
              <a:endParaRPr/>
            </a:p>
          </p:txBody>
        </p:sp>
      </p:grpSp>
      <p:sp>
        <p:nvSpPr>
          <p:cNvPr id="36" name="Metin kutusu 35"/>
          <p:cNvSpPr txBox="1"/>
          <p:nvPr/>
        </p:nvSpPr>
        <p:spPr>
          <a:xfrm>
            <a:off x="9559928" y="4418605"/>
            <a:ext cx="1662396" cy="707886"/>
          </a:xfrm>
          <a:prstGeom prst="rect">
            <a:avLst/>
          </a:prstGeom>
          <a:noFill/>
        </p:spPr>
        <p:txBody>
          <a:bodyPr wrap="square" rtlCol="0">
            <a:spAutoFit/>
          </a:bodyPr>
          <a:lstStyle/>
          <a:p>
            <a:pPr algn="ctr"/>
            <a:r>
              <a:rPr lang="tr-TR" sz="2000" dirty="0">
                <a:solidFill>
                  <a:schemeClr val="bg1"/>
                </a:solidFill>
              </a:rPr>
              <a:t>Yerli Yerinde</a:t>
            </a:r>
          </a:p>
          <a:p>
            <a:pPr algn="ctr"/>
            <a:r>
              <a:rPr lang="tr-TR" sz="2000" dirty="0">
                <a:solidFill>
                  <a:schemeClr val="bg1"/>
                </a:solidFill>
              </a:rPr>
              <a:t>Yeterince</a:t>
            </a:r>
          </a:p>
        </p:txBody>
      </p:sp>
    </p:spTree>
    <p:extLst>
      <p:ext uri="{BB962C8B-B14F-4D97-AF65-F5344CB8AC3E}">
        <p14:creationId xmlns:p14="http://schemas.microsoft.com/office/powerpoint/2010/main" val="24121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50"/>
                                        <p:tgtEl>
                                          <p:spTgt spid="2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608" cy="1569660"/>
          </a:xfrm>
          <a:prstGeom prst="rect">
            <a:avLst/>
          </a:prstGeom>
          <a:noFill/>
        </p:spPr>
        <p:txBody>
          <a:bodyPr wrap="none" rtlCol="0">
            <a:spAutoFit/>
          </a:bodyPr>
          <a:lstStyle/>
          <a:p>
            <a:r>
              <a:rPr lang="tr-TR" sz="4800" b="1" dirty="0"/>
              <a:t>Çocuğunuzun Teknoloji ile </a:t>
            </a:r>
          </a:p>
          <a:p>
            <a:r>
              <a:rPr lang="tr-TR" sz="4800" b="1" dirty="0"/>
              <a:t>İlişkisi Nasıl Olmalı?</a:t>
            </a:r>
          </a:p>
        </p:txBody>
      </p:sp>
      <p:grpSp>
        <p:nvGrpSpPr>
          <p:cNvPr id="14" name="Grup 13"/>
          <p:cNvGrpSpPr/>
          <p:nvPr/>
        </p:nvGrpSpPr>
        <p:grpSpPr>
          <a:xfrm>
            <a:off x="455788" y="1984698"/>
            <a:ext cx="10369527" cy="707886"/>
            <a:chOff x="554927" y="1881525"/>
            <a:chExt cx="10369527" cy="707886"/>
          </a:xfrm>
        </p:grpSpPr>
        <p:sp>
          <p:nvSpPr>
            <p:cNvPr id="16" name="Metin kutusu 15"/>
            <p:cNvSpPr txBox="1"/>
            <p:nvPr/>
          </p:nvSpPr>
          <p:spPr>
            <a:xfrm>
              <a:off x="746175" y="1881525"/>
              <a:ext cx="10178279" cy="707886"/>
            </a:xfrm>
            <a:prstGeom prst="rect">
              <a:avLst/>
            </a:prstGeom>
            <a:noFill/>
          </p:spPr>
          <p:txBody>
            <a:bodyPr wrap="square" rtlCol="0">
              <a:spAutoFit/>
            </a:bodyPr>
            <a:lstStyle/>
            <a:p>
              <a:r>
                <a:rPr lang="tr-TR" sz="2000" dirty="0">
                  <a:solidFill>
                    <a:srgbClr val="575757"/>
                  </a:solidFill>
                </a:rPr>
                <a:t>Ergenlik çağındaki çocuğunuza televizyonda gördüklerine eleştirel yaklaşabilmesi için </a:t>
              </a:r>
            </a:p>
            <a:p>
              <a:r>
                <a:rPr lang="tr-TR" sz="2000" dirty="0">
                  <a:solidFill>
                    <a:srgbClr val="575757"/>
                  </a:solidFill>
                </a:rPr>
                <a:t>seyrettikleriyle ilgili sorular sorun.</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455788" y="2600564"/>
            <a:ext cx="9179825" cy="707886"/>
            <a:chOff x="554927" y="1881525"/>
            <a:chExt cx="9179825" cy="707886"/>
          </a:xfrm>
        </p:grpSpPr>
        <p:sp>
          <p:nvSpPr>
            <p:cNvPr id="20" name="Metin kutusu 19"/>
            <p:cNvSpPr txBox="1"/>
            <p:nvPr/>
          </p:nvSpPr>
          <p:spPr>
            <a:xfrm>
              <a:off x="746176" y="1881525"/>
              <a:ext cx="8988576" cy="707886"/>
            </a:xfrm>
            <a:prstGeom prst="rect">
              <a:avLst/>
            </a:prstGeom>
            <a:noFill/>
          </p:spPr>
          <p:txBody>
            <a:bodyPr wrap="square" rtlCol="0">
              <a:spAutoFit/>
            </a:bodyPr>
            <a:lstStyle/>
            <a:p>
              <a:r>
                <a:rPr lang="tr-TR" sz="2000" dirty="0">
                  <a:solidFill>
                    <a:srgbClr val="575757"/>
                  </a:solidFill>
                </a:rPr>
                <a:t>Çocuğunuzdan televizyon, bilgisayar ve tablet olmadan birlikte yapabileceğiniz </a:t>
              </a:r>
            </a:p>
            <a:p>
              <a:r>
                <a:rPr lang="tr-TR" sz="2000" dirty="0">
                  <a:solidFill>
                    <a:srgbClr val="575757"/>
                  </a:solidFill>
                </a:rPr>
                <a:t>eğlenceli etkinlikler belirlemesini isteyin ve uygun olanlarını gerçekleştirmeye çalışın.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455788" y="3255123"/>
            <a:ext cx="9651773" cy="400110"/>
            <a:chOff x="554927" y="1881525"/>
            <a:chExt cx="9651773" cy="400110"/>
          </a:xfrm>
        </p:grpSpPr>
        <p:sp>
          <p:nvSpPr>
            <p:cNvPr id="29" name="Metin kutusu 28"/>
            <p:cNvSpPr txBox="1"/>
            <p:nvPr/>
          </p:nvSpPr>
          <p:spPr>
            <a:xfrm>
              <a:off x="746176" y="1881525"/>
              <a:ext cx="9460524" cy="400110"/>
            </a:xfrm>
            <a:prstGeom prst="rect">
              <a:avLst/>
            </a:prstGeom>
            <a:noFill/>
          </p:spPr>
          <p:txBody>
            <a:bodyPr wrap="square" rtlCol="0">
              <a:spAutoFit/>
            </a:bodyPr>
            <a:lstStyle/>
            <a:p>
              <a:r>
                <a:rPr lang="tr-TR" sz="2000" dirty="0">
                  <a:solidFill>
                    <a:srgbClr val="575757"/>
                  </a:solidFill>
                </a:rPr>
                <a:t>Teknoloji dünyasında çocuğunuzla üzerinde konuşabileceğiniz ortak bir konu edinin.</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455788" y="3590037"/>
            <a:ext cx="8585328" cy="707886"/>
            <a:chOff x="554927" y="1881525"/>
            <a:chExt cx="8585328" cy="707886"/>
          </a:xfrm>
        </p:grpSpPr>
        <p:sp>
          <p:nvSpPr>
            <p:cNvPr id="32" name="Metin kutusu 31"/>
            <p:cNvSpPr txBox="1"/>
            <p:nvPr/>
          </p:nvSpPr>
          <p:spPr>
            <a:xfrm>
              <a:off x="746176" y="1881525"/>
              <a:ext cx="8394079" cy="707886"/>
            </a:xfrm>
            <a:prstGeom prst="rect">
              <a:avLst/>
            </a:prstGeom>
            <a:noFill/>
          </p:spPr>
          <p:txBody>
            <a:bodyPr wrap="square" rtlCol="0">
              <a:spAutoFit/>
            </a:bodyPr>
            <a:lstStyle/>
            <a:p>
              <a:r>
                <a:rPr lang="tr-TR" sz="2000" dirty="0">
                  <a:solidFill>
                    <a:srgbClr val="575757"/>
                  </a:solidFill>
                </a:rPr>
                <a:t>Çocuğunuzla birlikte televizyon, bilgisayar, tablet vb. kullanımının</a:t>
              </a:r>
            </a:p>
            <a:p>
              <a:r>
                <a:rPr lang="tr-TR" sz="2000" dirty="0">
                  <a:solidFill>
                    <a:srgbClr val="575757"/>
                  </a:solidFill>
                </a:rPr>
                <a:t>kurallarını belirleyin.</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2" name="Grup 1"/>
          <p:cNvGrpSpPr/>
          <p:nvPr/>
        </p:nvGrpSpPr>
        <p:grpSpPr>
          <a:xfrm>
            <a:off x="9041116" y="4101353"/>
            <a:ext cx="2700020" cy="1342390"/>
            <a:chOff x="7315511" y="4313587"/>
            <a:chExt cx="2700020" cy="1342390"/>
          </a:xfrm>
        </p:grpSpPr>
        <p:sp>
          <p:nvSpPr>
            <p:cNvPr id="34" name="object 20"/>
            <p:cNvSpPr/>
            <p:nvPr/>
          </p:nvSpPr>
          <p:spPr>
            <a:xfrm>
              <a:off x="7315511" y="4313587"/>
              <a:ext cx="2700020" cy="1342390"/>
            </a:xfrm>
            <a:custGeom>
              <a:avLst/>
              <a:gdLst/>
              <a:ahLst/>
              <a:cxnLst/>
              <a:rect l="l" t="t" r="r" b="b"/>
              <a:pathLst>
                <a:path w="2700020" h="1342389">
                  <a:moveTo>
                    <a:pt x="2547594" y="0"/>
                  </a:moveTo>
                  <a:lnTo>
                    <a:pt x="152400" y="0"/>
                  </a:lnTo>
                  <a:lnTo>
                    <a:pt x="104363" y="7802"/>
                  </a:lnTo>
                  <a:lnTo>
                    <a:pt x="62544" y="29504"/>
                  </a:lnTo>
                  <a:lnTo>
                    <a:pt x="29504" y="62544"/>
                  </a:lnTo>
                  <a:lnTo>
                    <a:pt x="7802" y="104363"/>
                  </a:lnTo>
                  <a:lnTo>
                    <a:pt x="0" y="152400"/>
                  </a:lnTo>
                  <a:lnTo>
                    <a:pt x="0" y="1189494"/>
                  </a:lnTo>
                  <a:lnTo>
                    <a:pt x="7802" y="1237531"/>
                  </a:lnTo>
                  <a:lnTo>
                    <a:pt x="29504" y="1279349"/>
                  </a:lnTo>
                  <a:lnTo>
                    <a:pt x="62544" y="1312390"/>
                  </a:lnTo>
                  <a:lnTo>
                    <a:pt x="104363" y="1334091"/>
                  </a:lnTo>
                  <a:lnTo>
                    <a:pt x="152400" y="1341894"/>
                  </a:lnTo>
                  <a:lnTo>
                    <a:pt x="2547594" y="1341894"/>
                  </a:lnTo>
                  <a:lnTo>
                    <a:pt x="2595631" y="1334091"/>
                  </a:lnTo>
                  <a:lnTo>
                    <a:pt x="2637449" y="1312390"/>
                  </a:lnTo>
                  <a:lnTo>
                    <a:pt x="2670489" y="1279349"/>
                  </a:lnTo>
                  <a:lnTo>
                    <a:pt x="2692191" y="1237531"/>
                  </a:lnTo>
                  <a:lnTo>
                    <a:pt x="2699994" y="1189494"/>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35" name="object 21"/>
            <p:cNvSpPr/>
            <p:nvPr/>
          </p:nvSpPr>
          <p:spPr>
            <a:xfrm>
              <a:off x="7315511" y="4313587"/>
              <a:ext cx="2700020" cy="1342390"/>
            </a:xfrm>
            <a:custGeom>
              <a:avLst/>
              <a:gdLst/>
              <a:ahLst/>
              <a:cxnLst/>
              <a:rect l="l" t="t" r="r" b="b"/>
              <a:pathLst>
                <a:path w="2700020" h="1342389">
                  <a:moveTo>
                    <a:pt x="2547594" y="1341894"/>
                  </a:moveTo>
                  <a:lnTo>
                    <a:pt x="152400" y="1341894"/>
                  </a:lnTo>
                  <a:lnTo>
                    <a:pt x="104363" y="1334091"/>
                  </a:lnTo>
                  <a:lnTo>
                    <a:pt x="62544" y="1312390"/>
                  </a:lnTo>
                  <a:lnTo>
                    <a:pt x="29504" y="1279349"/>
                  </a:lnTo>
                  <a:lnTo>
                    <a:pt x="7802" y="1237531"/>
                  </a:lnTo>
                  <a:lnTo>
                    <a:pt x="0" y="1189494"/>
                  </a:lnTo>
                  <a:lnTo>
                    <a:pt x="0" y="152400"/>
                  </a:lnTo>
                  <a:lnTo>
                    <a:pt x="7802" y="104363"/>
                  </a:lnTo>
                  <a:lnTo>
                    <a:pt x="29504" y="62544"/>
                  </a:lnTo>
                  <a:lnTo>
                    <a:pt x="62544" y="29504"/>
                  </a:lnTo>
                  <a:lnTo>
                    <a:pt x="104363" y="7802"/>
                  </a:lnTo>
                  <a:lnTo>
                    <a:pt x="152400" y="0"/>
                  </a:lnTo>
                  <a:lnTo>
                    <a:pt x="2547594" y="0"/>
                  </a:lnTo>
                  <a:lnTo>
                    <a:pt x="2595631" y="7802"/>
                  </a:lnTo>
                  <a:lnTo>
                    <a:pt x="2637449" y="29504"/>
                  </a:lnTo>
                  <a:lnTo>
                    <a:pt x="2670489" y="62544"/>
                  </a:lnTo>
                  <a:lnTo>
                    <a:pt x="2692191" y="104363"/>
                  </a:lnTo>
                  <a:lnTo>
                    <a:pt x="2699994" y="152400"/>
                  </a:lnTo>
                  <a:lnTo>
                    <a:pt x="2699994" y="1189494"/>
                  </a:lnTo>
                  <a:lnTo>
                    <a:pt x="2692191" y="1237531"/>
                  </a:lnTo>
                  <a:lnTo>
                    <a:pt x="2670489" y="1279349"/>
                  </a:lnTo>
                  <a:lnTo>
                    <a:pt x="2637449" y="1312390"/>
                  </a:lnTo>
                  <a:lnTo>
                    <a:pt x="2595631" y="1334091"/>
                  </a:lnTo>
                  <a:lnTo>
                    <a:pt x="2547594" y="1341894"/>
                  </a:lnTo>
                  <a:close/>
                </a:path>
              </a:pathLst>
            </a:custGeom>
            <a:ln w="38100">
              <a:solidFill>
                <a:srgbClr val="FFFFFF"/>
              </a:solidFill>
            </a:ln>
          </p:spPr>
          <p:txBody>
            <a:bodyPr wrap="square" lIns="0" tIns="0" rIns="0" bIns="0" rtlCol="0"/>
            <a:lstStyle/>
            <a:p>
              <a:endParaRPr/>
            </a:p>
          </p:txBody>
        </p:sp>
      </p:grpSp>
      <p:sp>
        <p:nvSpPr>
          <p:cNvPr id="36" name="Metin kutusu 35"/>
          <p:cNvSpPr txBox="1"/>
          <p:nvPr/>
        </p:nvSpPr>
        <p:spPr>
          <a:xfrm>
            <a:off x="9559928" y="4418605"/>
            <a:ext cx="1662396" cy="707886"/>
          </a:xfrm>
          <a:prstGeom prst="rect">
            <a:avLst/>
          </a:prstGeom>
          <a:noFill/>
        </p:spPr>
        <p:txBody>
          <a:bodyPr wrap="square" rtlCol="0">
            <a:spAutoFit/>
          </a:bodyPr>
          <a:lstStyle/>
          <a:p>
            <a:pPr algn="ctr"/>
            <a:r>
              <a:rPr lang="tr-TR" sz="2000" dirty="0">
                <a:solidFill>
                  <a:schemeClr val="bg1"/>
                </a:solidFill>
              </a:rPr>
              <a:t>Yerli Yerinde</a:t>
            </a:r>
          </a:p>
          <a:p>
            <a:pPr algn="ctr"/>
            <a:r>
              <a:rPr lang="tr-TR" sz="2000" dirty="0">
                <a:solidFill>
                  <a:schemeClr val="bg1"/>
                </a:solidFill>
              </a:rPr>
              <a:t>Yeterince</a:t>
            </a:r>
          </a:p>
        </p:txBody>
      </p:sp>
      <p:grpSp>
        <p:nvGrpSpPr>
          <p:cNvPr id="37" name="Grup 36"/>
          <p:cNvGrpSpPr/>
          <p:nvPr/>
        </p:nvGrpSpPr>
        <p:grpSpPr>
          <a:xfrm>
            <a:off x="455788" y="4187354"/>
            <a:ext cx="8585328" cy="707886"/>
            <a:chOff x="554927" y="1881525"/>
            <a:chExt cx="8585328" cy="707886"/>
          </a:xfrm>
        </p:grpSpPr>
        <p:sp>
          <p:nvSpPr>
            <p:cNvPr id="38" name="Metin kutusu 37"/>
            <p:cNvSpPr txBox="1"/>
            <p:nvPr/>
          </p:nvSpPr>
          <p:spPr>
            <a:xfrm>
              <a:off x="746176" y="1881525"/>
              <a:ext cx="8394079" cy="707886"/>
            </a:xfrm>
            <a:prstGeom prst="rect">
              <a:avLst/>
            </a:prstGeom>
            <a:noFill/>
          </p:spPr>
          <p:txBody>
            <a:bodyPr wrap="square" rtlCol="0">
              <a:spAutoFit/>
            </a:bodyPr>
            <a:lstStyle/>
            <a:p>
              <a:r>
                <a:rPr lang="tr-TR" sz="2000" dirty="0">
                  <a:solidFill>
                    <a:srgbClr val="575757"/>
                  </a:solidFill>
                </a:rPr>
                <a:t>Çocuğunuzun ekran başında geçireceği günlük süre için mutlaka </a:t>
              </a:r>
            </a:p>
            <a:p>
              <a:r>
                <a:rPr lang="tr-TR" sz="2000" dirty="0">
                  <a:solidFill>
                    <a:srgbClr val="575757"/>
                  </a:solidFill>
                </a:rPr>
                <a:t>bir zaman sınırlaması getirin.</a:t>
              </a:r>
            </a:p>
          </p:txBody>
        </p:sp>
        <p:pic>
          <p:nvPicPr>
            <p:cNvPr id="39" name="Resim 38"/>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5992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childTnLst>
                          </p:cTn>
                        </p:par>
                        <p:par>
                          <p:cTn id="45" fill="hold">
                            <p:stCondLst>
                              <p:cond delay="2250"/>
                            </p:stCondLst>
                            <p:childTnLst>
                              <p:par>
                                <p:cTn id="46" presetID="10" presetClass="entr" presetSubtype="0" fill="hold" nodeType="afterEffect">
                                  <p:stCondLst>
                                    <p:cond delay="5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200"/>
                                        <p:tgtEl>
                                          <p:spTgt spid="37"/>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50"/>
                                        <p:tgtEl>
                                          <p:spTgt spid="2"/>
                                        </p:tgtEl>
                                      </p:cBhvr>
                                    </p:animEffect>
                                  </p:childTnLst>
                                </p:cTn>
                              </p:par>
                            </p:childTnLst>
                          </p:cTn>
                        </p:par>
                        <p:par>
                          <p:cTn id="53" fill="hold">
                            <p:stCondLst>
                              <p:cond delay="275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79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947608" cy="1569660"/>
          </a:xfrm>
          <a:prstGeom prst="rect">
            <a:avLst/>
          </a:prstGeom>
          <a:noFill/>
        </p:spPr>
        <p:txBody>
          <a:bodyPr wrap="none" rtlCol="0">
            <a:spAutoFit/>
          </a:bodyPr>
          <a:lstStyle/>
          <a:p>
            <a:r>
              <a:rPr lang="tr-TR" sz="4800" b="1" dirty="0"/>
              <a:t>Çocuğunuzun Teknoloji ile </a:t>
            </a:r>
          </a:p>
          <a:p>
            <a:r>
              <a:rPr lang="tr-TR" sz="4800" b="1" dirty="0"/>
              <a:t>İlişkisi Nasıl Olmalı?</a:t>
            </a:r>
          </a:p>
        </p:txBody>
      </p:sp>
      <p:grpSp>
        <p:nvGrpSpPr>
          <p:cNvPr id="14" name="Grup 13"/>
          <p:cNvGrpSpPr/>
          <p:nvPr/>
        </p:nvGrpSpPr>
        <p:grpSpPr>
          <a:xfrm>
            <a:off x="455788" y="2359178"/>
            <a:ext cx="10369527" cy="400110"/>
            <a:chOff x="554927" y="1881525"/>
            <a:chExt cx="10369527" cy="400110"/>
          </a:xfrm>
        </p:grpSpPr>
        <p:sp>
          <p:nvSpPr>
            <p:cNvPr id="16" name="Metin kutusu 15"/>
            <p:cNvSpPr txBox="1"/>
            <p:nvPr/>
          </p:nvSpPr>
          <p:spPr>
            <a:xfrm>
              <a:off x="746175" y="1881525"/>
              <a:ext cx="10178279" cy="400110"/>
            </a:xfrm>
            <a:prstGeom prst="rect">
              <a:avLst/>
            </a:prstGeom>
            <a:noFill/>
          </p:spPr>
          <p:txBody>
            <a:bodyPr wrap="square" rtlCol="0">
              <a:spAutoFit/>
            </a:bodyPr>
            <a:lstStyle/>
            <a:p>
              <a:r>
                <a:rPr lang="tr-TR" sz="2000" dirty="0">
                  <a:solidFill>
                    <a:srgbClr val="575757"/>
                  </a:solidFill>
                </a:rPr>
                <a:t>Televizyon, bilgisayar vb. araçları asla çocuk bakıcısı olarak kullanmayın.</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455788" y="2806442"/>
            <a:ext cx="9179825" cy="400110"/>
            <a:chOff x="554927" y="1881525"/>
            <a:chExt cx="9179825" cy="400110"/>
          </a:xfrm>
        </p:grpSpPr>
        <p:sp>
          <p:nvSpPr>
            <p:cNvPr id="20" name="Metin kutusu 19"/>
            <p:cNvSpPr txBox="1"/>
            <p:nvPr/>
          </p:nvSpPr>
          <p:spPr>
            <a:xfrm>
              <a:off x="746176" y="1881525"/>
              <a:ext cx="8988576" cy="400110"/>
            </a:xfrm>
            <a:prstGeom prst="rect">
              <a:avLst/>
            </a:prstGeom>
            <a:noFill/>
          </p:spPr>
          <p:txBody>
            <a:bodyPr wrap="square" rtlCol="0">
              <a:spAutoFit/>
            </a:bodyPr>
            <a:lstStyle/>
            <a:p>
              <a:r>
                <a:rPr lang="tr-TR" sz="2000" dirty="0">
                  <a:solidFill>
                    <a:srgbClr val="575757"/>
                  </a:solidFill>
                </a:rPr>
                <a:t>Bilgisayar, tablet vb. kullanımını disiplin-ödül aracı hâline getirmeyin.</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455788" y="3255123"/>
            <a:ext cx="9651773" cy="707886"/>
            <a:chOff x="554927" y="1881525"/>
            <a:chExt cx="9651773" cy="707886"/>
          </a:xfrm>
        </p:grpSpPr>
        <p:sp>
          <p:nvSpPr>
            <p:cNvPr id="29" name="Metin kutusu 28"/>
            <p:cNvSpPr txBox="1"/>
            <p:nvPr/>
          </p:nvSpPr>
          <p:spPr>
            <a:xfrm>
              <a:off x="746176" y="1881525"/>
              <a:ext cx="9460524" cy="707886"/>
            </a:xfrm>
            <a:prstGeom prst="rect">
              <a:avLst/>
            </a:prstGeom>
            <a:noFill/>
          </p:spPr>
          <p:txBody>
            <a:bodyPr wrap="square" rtlCol="0">
              <a:spAutoFit/>
            </a:bodyPr>
            <a:lstStyle/>
            <a:p>
              <a:r>
                <a:rPr lang="tr-TR" sz="2000" dirty="0">
                  <a:solidFill>
                    <a:srgbClr val="575757"/>
                  </a:solidFill>
                </a:rPr>
                <a:t>İnternet ortamında insanları gerçekten tanımanın oldukça </a:t>
              </a:r>
            </a:p>
            <a:p>
              <a:r>
                <a:rPr lang="tr-TR" sz="2000" dirty="0">
                  <a:solidFill>
                    <a:srgbClr val="575757"/>
                  </a:solidFill>
                </a:rPr>
                <a:t>güç, hatta imkânsız olduğunu çocuğunuza anlatın.</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2" name="Grup 1"/>
          <p:cNvGrpSpPr/>
          <p:nvPr/>
        </p:nvGrpSpPr>
        <p:grpSpPr>
          <a:xfrm>
            <a:off x="9041116" y="4101353"/>
            <a:ext cx="2700020" cy="1342390"/>
            <a:chOff x="7315511" y="4313587"/>
            <a:chExt cx="2700020" cy="1342390"/>
          </a:xfrm>
        </p:grpSpPr>
        <p:sp>
          <p:nvSpPr>
            <p:cNvPr id="34" name="object 20"/>
            <p:cNvSpPr/>
            <p:nvPr/>
          </p:nvSpPr>
          <p:spPr>
            <a:xfrm>
              <a:off x="7315511" y="4313587"/>
              <a:ext cx="2700020" cy="1342390"/>
            </a:xfrm>
            <a:custGeom>
              <a:avLst/>
              <a:gdLst/>
              <a:ahLst/>
              <a:cxnLst/>
              <a:rect l="l" t="t" r="r" b="b"/>
              <a:pathLst>
                <a:path w="2700020" h="1342389">
                  <a:moveTo>
                    <a:pt x="2547594" y="0"/>
                  </a:moveTo>
                  <a:lnTo>
                    <a:pt x="152400" y="0"/>
                  </a:lnTo>
                  <a:lnTo>
                    <a:pt x="104363" y="7802"/>
                  </a:lnTo>
                  <a:lnTo>
                    <a:pt x="62544" y="29504"/>
                  </a:lnTo>
                  <a:lnTo>
                    <a:pt x="29504" y="62544"/>
                  </a:lnTo>
                  <a:lnTo>
                    <a:pt x="7802" y="104363"/>
                  </a:lnTo>
                  <a:lnTo>
                    <a:pt x="0" y="152400"/>
                  </a:lnTo>
                  <a:lnTo>
                    <a:pt x="0" y="1189494"/>
                  </a:lnTo>
                  <a:lnTo>
                    <a:pt x="7802" y="1237531"/>
                  </a:lnTo>
                  <a:lnTo>
                    <a:pt x="29504" y="1279349"/>
                  </a:lnTo>
                  <a:lnTo>
                    <a:pt x="62544" y="1312390"/>
                  </a:lnTo>
                  <a:lnTo>
                    <a:pt x="104363" y="1334091"/>
                  </a:lnTo>
                  <a:lnTo>
                    <a:pt x="152400" y="1341894"/>
                  </a:lnTo>
                  <a:lnTo>
                    <a:pt x="2547594" y="1341894"/>
                  </a:lnTo>
                  <a:lnTo>
                    <a:pt x="2595631" y="1334091"/>
                  </a:lnTo>
                  <a:lnTo>
                    <a:pt x="2637449" y="1312390"/>
                  </a:lnTo>
                  <a:lnTo>
                    <a:pt x="2670489" y="1279349"/>
                  </a:lnTo>
                  <a:lnTo>
                    <a:pt x="2692191" y="1237531"/>
                  </a:lnTo>
                  <a:lnTo>
                    <a:pt x="2699994" y="1189494"/>
                  </a:lnTo>
                  <a:lnTo>
                    <a:pt x="2699994" y="152400"/>
                  </a:lnTo>
                  <a:lnTo>
                    <a:pt x="2692191" y="104363"/>
                  </a:lnTo>
                  <a:lnTo>
                    <a:pt x="2670489" y="62544"/>
                  </a:lnTo>
                  <a:lnTo>
                    <a:pt x="2637449" y="29504"/>
                  </a:lnTo>
                  <a:lnTo>
                    <a:pt x="2595631" y="7802"/>
                  </a:lnTo>
                  <a:lnTo>
                    <a:pt x="2547594" y="0"/>
                  </a:lnTo>
                  <a:close/>
                </a:path>
              </a:pathLst>
            </a:custGeom>
            <a:solidFill>
              <a:srgbClr val="E6224F"/>
            </a:solidFill>
          </p:spPr>
          <p:txBody>
            <a:bodyPr wrap="square" lIns="0" tIns="0" rIns="0" bIns="0" rtlCol="0"/>
            <a:lstStyle/>
            <a:p>
              <a:endParaRPr/>
            </a:p>
          </p:txBody>
        </p:sp>
        <p:sp>
          <p:nvSpPr>
            <p:cNvPr id="35" name="object 21"/>
            <p:cNvSpPr/>
            <p:nvPr/>
          </p:nvSpPr>
          <p:spPr>
            <a:xfrm>
              <a:off x="7315511" y="4313587"/>
              <a:ext cx="2700020" cy="1342390"/>
            </a:xfrm>
            <a:custGeom>
              <a:avLst/>
              <a:gdLst/>
              <a:ahLst/>
              <a:cxnLst/>
              <a:rect l="l" t="t" r="r" b="b"/>
              <a:pathLst>
                <a:path w="2700020" h="1342389">
                  <a:moveTo>
                    <a:pt x="2547594" y="1341894"/>
                  </a:moveTo>
                  <a:lnTo>
                    <a:pt x="152400" y="1341894"/>
                  </a:lnTo>
                  <a:lnTo>
                    <a:pt x="104363" y="1334091"/>
                  </a:lnTo>
                  <a:lnTo>
                    <a:pt x="62544" y="1312390"/>
                  </a:lnTo>
                  <a:lnTo>
                    <a:pt x="29504" y="1279349"/>
                  </a:lnTo>
                  <a:lnTo>
                    <a:pt x="7802" y="1237531"/>
                  </a:lnTo>
                  <a:lnTo>
                    <a:pt x="0" y="1189494"/>
                  </a:lnTo>
                  <a:lnTo>
                    <a:pt x="0" y="152400"/>
                  </a:lnTo>
                  <a:lnTo>
                    <a:pt x="7802" y="104363"/>
                  </a:lnTo>
                  <a:lnTo>
                    <a:pt x="29504" y="62544"/>
                  </a:lnTo>
                  <a:lnTo>
                    <a:pt x="62544" y="29504"/>
                  </a:lnTo>
                  <a:lnTo>
                    <a:pt x="104363" y="7802"/>
                  </a:lnTo>
                  <a:lnTo>
                    <a:pt x="152400" y="0"/>
                  </a:lnTo>
                  <a:lnTo>
                    <a:pt x="2547594" y="0"/>
                  </a:lnTo>
                  <a:lnTo>
                    <a:pt x="2595631" y="7802"/>
                  </a:lnTo>
                  <a:lnTo>
                    <a:pt x="2637449" y="29504"/>
                  </a:lnTo>
                  <a:lnTo>
                    <a:pt x="2670489" y="62544"/>
                  </a:lnTo>
                  <a:lnTo>
                    <a:pt x="2692191" y="104363"/>
                  </a:lnTo>
                  <a:lnTo>
                    <a:pt x="2699994" y="152400"/>
                  </a:lnTo>
                  <a:lnTo>
                    <a:pt x="2699994" y="1189494"/>
                  </a:lnTo>
                  <a:lnTo>
                    <a:pt x="2692191" y="1237531"/>
                  </a:lnTo>
                  <a:lnTo>
                    <a:pt x="2670489" y="1279349"/>
                  </a:lnTo>
                  <a:lnTo>
                    <a:pt x="2637449" y="1312390"/>
                  </a:lnTo>
                  <a:lnTo>
                    <a:pt x="2595631" y="1334091"/>
                  </a:lnTo>
                  <a:lnTo>
                    <a:pt x="2547594" y="1341894"/>
                  </a:lnTo>
                  <a:close/>
                </a:path>
              </a:pathLst>
            </a:custGeom>
            <a:ln w="38100">
              <a:solidFill>
                <a:srgbClr val="FFFFFF"/>
              </a:solidFill>
            </a:ln>
          </p:spPr>
          <p:txBody>
            <a:bodyPr wrap="square" lIns="0" tIns="0" rIns="0" bIns="0" rtlCol="0"/>
            <a:lstStyle/>
            <a:p>
              <a:endParaRPr/>
            </a:p>
          </p:txBody>
        </p:sp>
      </p:grpSp>
      <p:sp>
        <p:nvSpPr>
          <p:cNvPr id="36" name="Metin kutusu 35"/>
          <p:cNvSpPr txBox="1"/>
          <p:nvPr/>
        </p:nvSpPr>
        <p:spPr>
          <a:xfrm>
            <a:off x="9559928" y="4418605"/>
            <a:ext cx="1662396" cy="707886"/>
          </a:xfrm>
          <a:prstGeom prst="rect">
            <a:avLst/>
          </a:prstGeom>
          <a:noFill/>
        </p:spPr>
        <p:txBody>
          <a:bodyPr wrap="square" rtlCol="0">
            <a:spAutoFit/>
          </a:bodyPr>
          <a:lstStyle/>
          <a:p>
            <a:pPr algn="ctr"/>
            <a:r>
              <a:rPr lang="tr-TR" sz="2000" dirty="0">
                <a:solidFill>
                  <a:schemeClr val="bg1"/>
                </a:solidFill>
              </a:rPr>
              <a:t>Yerli Yerinde</a:t>
            </a:r>
          </a:p>
          <a:p>
            <a:pPr algn="ctr"/>
            <a:r>
              <a:rPr lang="tr-TR" sz="2000" dirty="0">
                <a:solidFill>
                  <a:schemeClr val="bg1"/>
                </a:solidFill>
              </a:rPr>
              <a:t>Yeterince</a:t>
            </a:r>
          </a:p>
        </p:txBody>
      </p:sp>
    </p:spTree>
    <p:extLst>
      <p:ext uri="{BB962C8B-B14F-4D97-AF65-F5344CB8AC3E}">
        <p14:creationId xmlns:p14="http://schemas.microsoft.com/office/powerpoint/2010/main" val="10007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250"/>
                                        <p:tgtEl>
                                          <p:spTgt spid="25"/>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250"/>
                                        <p:tgtEl>
                                          <p:spTgt spid="2"/>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34660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155832" cy="400110"/>
            <a:chOff x="554927" y="1881525"/>
            <a:chExt cx="6155832" cy="400110"/>
          </a:xfrm>
        </p:grpSpPr>
        <p:sp>
          <p:nvSpPr>
            <p:cNvPr id="30" name="Metin kutusu 29"/>
            <p:cNvSpPr txBox="1"/>
            <p:nvPr/>
          </p:nvSpPr>
          <p:spPr>
            <a:xfrm>
              <a:off x="746177" y="1881525"/>
              <a:ext cx="5964582" cy="400110"/>
            </a:xfrm>
            <a:prstGeom prst="rect">
              <a:avLst/>
            </a:prstGeom>
            <a:noFill/>
          </p:spPr>
          <p:txBody>
            <a:bodyPr wrap="none" rtlCol="0">
              <a:spAutoFit/>
            </a:bodyPr>
            <a:lstStyle/>
            <a:p>
              <a:r>
                <a:rPr lang="tr-TR" sz="2000" dirty="0">
                  <a:solidFill>
                    <a:srgbClr val="575757"/>
                  </a:solidFill>
                </a:rPr>
                <a:t>Spordan uzak duran ve hareketsiz yaşamı  tercih edenler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2496993"/>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Olumsuz ve bağımlı arkadaş çevresi bulunanlar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Ders başarısı sürekli düşük olan ya da  okul dışı faaliyetlere karşı isteksiz olanlar</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grpSp>
        <p:nvGrpSpPr>
          <p:cNvPr id="38" name="Grup 37"/>
          <p:cNvGrpSpPr/>
          <p:nvPr/>
        </p:nvGrpSpPr>
        <p:grpSpPr>
          <a:xfrm>
            <a:off x="554927" y="3867887"/>
            <a:ext cx="6287250" cy="646331"/>
            <a:chOff x="554927" y="2970954"/>
            <a:chExt cx="6287250" cy="646331"/>
          </a:xfrm>
        </p:grpSpPr>
        <p:sp>
          <p:nvSpPr>
            <p:cNvPr id="39" name="Dikdörtgen 38"/>
            <p:cNvSpPr/>
            <p:nvPr/>
          </p:nvSpPr>
          <p:spPr>
            <a:xfrm>
              <a:off x="746177" y="2970954"/>
              <a:ext cx="6096000" cy="646331"/>
            </a:xfrm>
            <a:prstGeom prst="rect">
              <a:avLst/>
            </a:prstGeom>
          </p:spPr>
          <p:txBody>
            <a:bodyPr>
              <a:spAutoFit/>
            </a:bodyPr>
            <a:lstStyle/>
            <a:p>
              <a:r>
                <a:rPr lang="tr-TR" dirty="0">
                  <a:solidFill>
                    <a:srgbClr val="575757"/>
                  </a:solidFill>
                </a:rPr>
                <a:t>Arkadaş edinme, iletişim kurma ve iletişimi  devam ettirme becerileri az olanlar</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2000" t="-1000" r="-10000" b="-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ine 10"/>
          <p:cNvSpPr>
            <a:spLocks noChangeShapeType="1"/>
          </p:cNvSpPr>
          <p:nvPr/>
        </p:nvSpPr>
        <p:spPr bwMode="auto">
          <a:xfrm>
            <a:off x="468313" y="3292011"/>
            <a:ext cx="11255375" cy="0"/>
          </a:xfrm>
          <a:prstGeom prst="line">
            <a:avLst/>
          </a:prstGeom>
          <a:noFill/>
          <a:ln w="15875" cap="flat">
            <a:solidFill>
              <a:srgbClr val="E6224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131761" cy="1569660"/>
          </a:xfrm>
          <a:prstGeom prst="rect">
            <a:avLst/>
          </a:prstGeom>
          <a:noFill/>
        </p:spPr>
        <p:txBody>
          <a:bodyPr wrap="none" rtlCol="0">
            <a:spAutoFit/>
          </a:bodyPr>
          <a:lstStyle/>
          <a:p>
            <a:r>
              <a:rPr lang="tr-TR" sz="4800" b="1" dirty="0"/>
              <a:t>Çocuklar Teknoloji Başında </a:t>
            </a:r>
          </a:p>
          <a:p>
            <a:r>
              <a:rPr lang="tr-TR" sz="4800" b="1" dirty="0"/>
              <a:t>Ne Kadar Vakit Geçirmeli?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E61F4F"/>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61F4F"/>
                    </a:solidFill>
                  </a:rPr>
                  <a:t>80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18" name="Metin kutusu 17"/>
          <p:cNvSpPr txBox="1"/>
          <p:nvPr/>
        </p:nvSpPr>
        <p:spPr>
          <a:xfrm>
            <a:off x="435784" y="1957759"/>
            <a:ext cx="8527912" cy="646331"/>
          </a:xfrm>
          <a:prstGeom prst="rect">
            <a:avLst/>
          </a:prstGeom>
          <a:noFill/>
        </p:spPr>
        <p:txBody>
          <a:bodyPr wrap="none" rtlCol="0">
            <a:spAutoFit/>
          </a:bodyPr>
          <a:lstStyle/>
          <a:p>
            <a:r>
              <a:rPr lang="tr-TR" dirty="0">
                <a:solidFill>
                  <a:srgbClr val="575757"/>
                </a:solidFill>
              </a:rPr>
              <a:t>Pedagoji Derneği bir gün içinde tablet, telefon ve televizyon dâhil olmak üzere çocukların </a:t>
            </a:r>
          </a:p>
          <a:p>
            <a:r>
              <a:rPr lang="tr-TR" dirty="0">
                <a:solidFill>
                  <a:srgbClr val="575757"/>
                </a:solidFill>
              </a:rPr>
              <a:t>ekran başında geçirmeleri gereken azami süreleri şöyle belirlemiştir:</a:t>
            </a:r>
          </a:p>
        </p:txBody>
      </p:sp>
      <p:grpSp>
        <p:nvGrpSpPr>
          <p:cNvPr id="21" name="Grup 20"/>
          <p:cNvGrpSpPr/>
          <p:nvPr/>
        </p:nvGrpSpPr>
        <p:grpSpPr>
          <a:xfrm>
            <a:off x="1266836" y="3203111"/>
            <a:ext cx="1654428" cy="1357014"/>
            <a:chOff x="278876" y="3203111"/>
            <a:chExt cx="1654428" cy="1357014"/>
          </a:xfrm>
        </p:grpSpPr>
        <p:sp>
          <p:nvSpPr>
            <p:cNvPr id="12" name="Oval 9"/>
            <p:cNvSpPr>
              <a:spLocks noChangeArrowheads="1"/>
            </p:cNvSpPr>
            <p:nvPr/>
          </p:nvSpPr>
          <p:spPr bwMode="auto">
            <a:xfrm>
              <a:off x="1020763" y="3203111"/>
              <a:ext cx="168275" cy="180975"/>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Dikdörtgen 16"/>
            <p:cNvSpPr/>
            <p:nvPr/>
          </p:nvSpPr>
          <p:spPr>
            <a:xfrm>
              <a:off x="715145" y="3384086"/>
              <a:ext cx="779509" cy="338554"/>
            </a:xfrm>
            <a:prstGeom prst="rect">
              <a:avLst/>
            </a:prstGeom>
          </p:spPr>
          <p:txBody>
            <a:bodyPr wrap="none">
              <a:spAutoFit/>
            </a:bodyPr>
            <a:lstStyle/>
            <a:p>
              <a:pPr algn="ctr"/>
              <a:r>
                <a:rPr lang="tr-TR" sz="1600" b="1" dirty="0">
                  <a:solidFill>
                    <a:srgbClr val="E61F4F"/>
                  </a:solidFill>
                </a:rPr>
                <a:t>0-3 yaş</a:t>
              </a:r>
            </a:p>
          </p:txBody>
        </p:sp>
        <p:sp>
          <p:nvSpPr>
            <p:cNvPr id="20" name="Dikdörtgen 19"/>
            <p:cNvSpPr/>
            <p:nvPr/>
          </p:nvSpPr>
          <p:spPr>
            <a:xfrm>
              <a:off x="278876" y="3729128"/>
              <a:ext cx="1654428" cy="830997"/>
            </a:xfrm>
            <a:prstGeom prst="rect">
              <a:avLst/>
            </a:prstGeom>
          </p:spPr>
          <p:txBody>
            <a:bodyPr wrap="none">
              <a:spAutoFit/>
            </a:bodyPr>
            <a:lstStyle/>
            <a:p>
              <a:pPr algn="ctr"/>
              <a:r>
                <a:rPr lang="tr-TR" sz="1600" dirty="0">
                  <a:solidFill>
                    <a:srgbClr val="575757"/>
                  </a:solidFill>
                </a:rPr>
                <a:t>Ekrandan</a:t>
              </a:r>
            </a:p>
            <a:p>
              <a:pPr algn="ctr"/>
              <a:r>
                <a:rPr lang="tr-TR" sz="1600" dirty="0">
                  <a:solidFill>
                    <a:srgbClr val="575757"/>
                  </a:solidFill>
                </a:rPr>
                <a:t>olabildiğince </a:t>
              </a:r>
              <a:r>
                <a:rPr lang="tr-TR" sz="1600" dirty="0">
                  <a:solidFill>
                    <a:srgbClr val="E61F4F"/>
                  </a:solidFill>
                </a:rPr>
                <a:t>uzak</a:t>
              </a:r>
            </a:p>
            <a:p>
              <a:pPr algn="ctr"/>
              <a:r>
                <a:rPr lang="tr-TR" sz="1600" dirty="0">
                  <a:solidFill>
                    <a:srgbClr val="E61F4F"/>
                  </a:solidFill>
                </a:rPr>
                <a:t>tutulmalıdır.</a:t>
              </a:r>
            </a:p>
          </p:txBody>
        </p:sp>
      </p:grpSp>
      <p:grpSp>
        <p:nvGrpSpPr>
          <p:cNvPr id="37" name="Grup 36"/>
          <p:cNvGrpSpPr/>
          <p:nvPr/>
        </p:nvGrpSpPr>
        <p:grpSpPr>
          <a:xfrm>
            <a:off x="3369244" y="3203111"/>
            <a:ext cx="1413785" cy="1357014"/>
            <a:chOff x="2866968" y="3203111"/>
            <a:chExt cx="1413785" cy="1357014"/>
          </a:xfrm>
        </p:grpSpPr>
        <p:sp>
          <p:nvSpPr>
            <p:cNvPr id="11" name="Oval 8"/>
            <p:cNvSpPr>
              <a:spLocks noChangeArrowheads="1"/>
            </p:cNvSpPr>
            <p:nvPr/>
          </p:nvSpPr>
          <p:spPr bwMode="auto">
            <a:xfrm>
              <a:off x="3490913" y="3203111"/>
              <a:ext cx="168275" cy="180975"/>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Dikdörtgen 37"/>
            <p:cNvSpPr/>
            <p:nvPr/>
          </p:nvSpPr>
          <p:spPr>
            <a:xfrm>
              <a:off x="3185296" y="3386506"/>
              <a:ext cx="779509" cy="338554"/>
            </a:xfrm>
            <a:prstGeom prst="rect">
              <a:avLst/>
            </a:prstGeom>
          </p:spPr>
          <p:txBody>
            <a:bodyPr wrap="none">
              <a:spAutoFit/>
            </a:bodyPr>
            <a:lstStyle/>
            <a:p>
              <a:pPr algn="ctr"/>
              <a:r>
                <a:rPr lang="tr-TR" sz="1600" b="1" dirty="0">
                  <a:solidFill>
                    <a:srgbClr val="E61F4F"/>
                  </a:solidFill>
                </a:rPr>
                <a:t>3-6 yaş</a:t>
              </a:r>
            </a:p>
          </p:txBody>
        </p:sp>
        <p:sp>
          <p:nvSpPr>
            <p:cNvPr id="43" name="Dikdörtgen 42"/>
            <p:cNvSpPr/>
            <p:nvPr/>
          </p:nvSpPr>
          <p:spPr>
            <a:xfrm>
              <a:off x="2866968"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20-30 dk.</a:t>
              </a:r>
            </a:p>
          </p:txBody>
        </p:sp>
      </p:grpSp>
      <p:grpSp>
        <p:nvGrpSpPr>
          <p:cNvPr id="42" name="Grup 41"/>
          <p:cNvGrpSpPr/>
          <p:nvPr/>
        </p:nvGrpSpPr>
        <p:grpSpPr>
          <a:xfrm>
            <a:off x="5389108" y="3203111"/>
            <a:ext cx="1413785" cy="1357014"/>
            <a:chOff x="5335928" y="3203111"/>
            <a:chExt cx="1413785" cy="1357014"/>
          </a:xfrm>
        </p:grpSpPr>
        <p:sp>
          <p:nvSpPr>
            <p:cNvPr id="10" name="Oval 7"/>
            <p:cNvSpPr>
              <a:spLocks noChangeArrowheads="1"/>
            </p:cNvSpPr>
            <p:nvPr/>
          </p:nvSpPr>
          <p:spPr bwMode="auto">
            <a:xfrm>
              <a:off x="5956301" y="3203111"/>
              <a:ext cx="173038" cy="180975"/>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9" name="Dikdörtgen 38"/>
            <p:cNvSpPr/>
            <p:nvPr/>
          </p:nvSpPr>
          <p:spPr>
            <a:xfrm>
              <a:off x="5653066" y="3389211"/>
              <a:ext cx="779509" cy="338554"/>
            </a:xfrm>
            <a:prstGeom prst="rect">
              <a:avLst/>
            </a:prstGeom>
          </p:spPr>
          <p:txBody>
            <a:bodyPr wrap="none">
              <a:spAutoFit/>
            </a:bodyPr>
            <a:lstStyle/>
            <a:p>
              <a:pPr algn="ctr"/>
              <a:r>
                <a:rPr lang="tr-TR" sz="1600" b="1" dirty="0">
                  <a:solidFill>
                    <a:srgbClr val="E61F4F"/>
                  </a:solidFill>
                </a:rPr>
                <a:t>6-9 yaş</a:t>
              </a:r>
            </a:p>
          </p:txBody>
        </p:sp>
        <p:sp>
          <p:nvSpPr>
            <p:cNvPr id="44" name="Dikdörtgen 43"/>
            <p:cNvSpPr/>
            <p:nvPr/>
          </p:nvSpPr>
          <p:spPr>
            <a:xfrm>
              <a:off x="5335928"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40-50 dk.</a:t>
              </a:r>
            </a:p>
          </p:txBody>
        </p:sp>
      </p:grpSp>
      <p:grpSp>
        <p:nvGrpSpPr>
          <p:cNvPr id="47" name="Grup 46"/>
          <p:cNvGrpSpPr/>
          <p:nvPr/>
        </p:nvGrpSpPr>
        <p:grpSpPr>
          <a:xfrm>
            <a:off x="7408972" y="3203111"/>
            <a:ext cx="1413785" cy="1357014"/>
            <a:chOff x="7794641" y="3203111"/>
            <a:chExt cx="1413785" cy="1357014"/>
          </a:xfrm>
        </p:grpSpPr>
        <p:sp>
          <p:nvSpPr>
            <p:cNvPr id="8" name="Oval 6"/>
            <p:cNvSpPr>
              <a:spLocks noChangeArrowheads="1"/>
            </p:cNvSpPr>
            <p:nvPr/>
          </p:nvSpPr>
          <p:spPr bwMode="auto">
            <a:xfrm>
              <a:off x="8426451" y="3203111"/>
              <a:ext cx="169863" cy="180975"/>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Dikdörtgen 39"/>
            <p:cNvSpPr/>
            <p:nvPr/>
          </p:nvSpPr>
          <p:spPr>
            <a:xfrm>
              <a:off x="8065247" y="3389211"/>
              <a:ext cx="883704" cy="338554"/>
            </a:xfrm>
            <a:prstGeom prst="rect">
              <a:avLst/>
            </a:prstGeom>
          </p:spPr>
          <p:txBody>
            <a:bodyPr wrap="none">
              <a:spAutoFit/>
            </a:bodyPr>
            <a:lstStyle/>
            <a:p>
              <a:pPr algn="ctr"/>
              <a:r>
                <a:rPr lang="tr-TR" sz="1600" b="1" dirty="0">
                  <a:solidFill>
                    <a:srgbClr val="E61F4F"/>
                  </a:solidFill>
                </a:rPr>
                <a:t>9-12 yaş</a:t>
              </a:r>
            </a:p>
          </p:txBody>
        </p:sp>
        <p:sp>
          <p:nvSpPr>
            <p:cNvPr id="45" name="Dikdörtgen 44"/>
            <p:cNvSpPr/>
            <p:nvPr/>
          </p:nvSpPr>
          <p:spPr>
            <a:xfrm>
              <a:off x="7794641"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60-70 dk.</a:t>
              </a:r>
            </a:p>
          </p:txBody>
        </p:sp>
      </p:grpSp>
      <p:grpSp>
        <p:nvGrpSpPr>
          <p:cNvPr id="48" name="Grup 47"/>
          <p:cNvGrpSpPr/>
          <p:nvPr/>
        </p:nvGrpSpPr>
        <p:grpSpPr>
          <a:xfrm>
            <a:off x="9428836" y="3203111"/>
            <a:ext cx="1413785" cy="1357014"/>
            <a:chOff x="10274640" y="3203111"/>
            <a:chExt cx="1413785" cy="1357014"/>
          </a:xfrm>
        </p:grpSpPr>
        <p:sp>
          <p:nvSpPr>
            <p:cNvPr id="7" name="Oval 5"/>
            <p:cNvSpPr>
              <a:spLocks noChangeArrowheads="1"/>
            </p:cNvSpPr>
            <p:nvPr/>
          </p:nvSpPr>
          <p:spPr bwMode="auto">
            <a:xfrm>
              <a:off x="10896601" y="3203111"/>
              <a:ext cx="169863" cy="180975"/>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Dikdörtgen 40"/>
            <p:cNvSpPr/>
            <p:nvPr/>
          </p:nvSpPr>
          <p:spPr>
            <a:xfrm>
              <a:off x="10561584" y="3389211"/>
              <a:ext cx="819584" cy="338554"/>
            </a:xfrm>
            <a:prstGeom prst="rect">
              <a:avLst/>
            </a:prstGeom>
          </p:spPr>
          <p:txBody>
            <a:bodyPr wrap="none">
              <a:spAutoFit/>
            </a:bodyPr>
            <a:lstStyle/>
            <a:p>
              <a:pPr algn="ctr"/>
              <a:r>
                <a:rPr lang="tr-TR" sz="1600" b="1" dirty="0">
                  <a:solidFill>
                    <a:srgbClr val="E61F4F"/>
                  </a:solidFill>
                </a:rPr>
                <a:t>12+ yaş</a:t>
              </a:r>
            </a:p>
          </p:txBody>
        </p:sp>
        <p:sp>
          <p:nvSpPr>
            <p:cNvPr id="46" name="Dikdörtgen 45"/>
            <p:cNvSpPr/>
            <p:nvPr/>
          </p:nvSpPr>
          <p:spPr>
            <a:xfrm>
              <a:off x="10274640" y="3729128"/>
              <a:ext cx="1413785" cy="830997"/>
            </a:xfrm>
            <a:prstGeom prst="rect">
              <a:avLst/>
            </a:prstGeom>
          </p:spPr>
          <p:txBody>
            <a:bodyPr wrap="none">
              <a:spAutoFit/>
            </a:bodyPr>
            <a:lstStyle/>
            <a:p>
              <a:pPr algn="ctr"/>
              <a:r>
                <a:rPr lang="tr-TR" sz="1600" dirty="0">
                  <a:solidFill>
                    <a:srgbClr val="575757"/>
                  </a:solidFill>
                </a:rPr>
                <a:t>Günlük toplam</a:t>
              </a:r>
            </a:p>
            <a:p>
              <a:pPr algn="ctr"/>
              <a:r>
                <a:rPr lang="tr-TR" sz="1600" dirty="0">
                  <a:solidFill>
                    <a:srgbClr val="575757"/>
                  </a:solidFill>
                </a:rPr>
                <a:t>süre </a:t>
              </a:r>
              <a:r>
                <a:rPr lang="tr-TR" sz="1600" dirty="0">
                  <a:solidFill>
                    <a:srgbClr val="E61F4F"/>
                  </a:solidFill>
                </a:rPr>
                <a:t>en fazla</a:t>
              </a:r>
            </a:p>
            <a:p>
              <a:pPr algn="ctr"/>
              <a:r>
                <a:rPr lang="tr-TR" sz="1600" dirty="0">
                  <a:solidFill>
                    <a:srgbClr val="E61F4F"/>
                  </a:solidFill>
                </a:rPr>
                <a:t>120 dk.</a:t>
              </a:r>
            </a:p>
          </p:txBody>
        </p:sp>
      </p:grpSp>
    </p:spTree>
    <p:extLst>
      <p:ext uri="{BB962C8B-B14F-4D97-AF65-F5344CB8AC3E}">
        <p14:creationId xmlns:p14="http://schemas.microsoft.com/office/powerpoint/2010/main" val="27516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250"/>
                                        <p:tgtEl>
                                          <p:spTgt spid="1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50"/>
                                        <p:tgtEl>
                                          <p:spTgt spid="21"/>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250"/>
                                        <p:tgtEl>
                                          <p:spTgt spid="37"/>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250"/>
                                        <p:tgtEl>
                                          <p:spTgt spid="42"/>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250"/>
                                        <p:tgtEl>
                                          <p:spTgt spid="4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87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ikdörtgen 44"/>
          <p:cNvSpPr/>
          <p:nvPr/>
        </p:nvSpPr>
        <p:spPr>
          <a:xfrm flipH="1">
            <a:off x="0" y="-9525"/>
            <a:ext cx="12191999" cy="6877357"/>
          </a:xfrm>
          <a:prstGeom prst="rect">
            <a:avLst/>
          </a:prstGeom>
          <a:blipFill dpi="0" rotWithShape="1">
            <a:blip r:embed="rId3"/>
            <a:srcRect/>
            <a:stretch>
              <a:fillRect l="62000" t="-14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988"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75246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599182"/>
            <a:ext cx="843750" cy="1957500"/>
          </a:xfrm>
          <a:prstGeom prst="rect">
            <a:avLst/>
          </a:prstGeom>
        </p:spPr>
      </p:pic>
      <p:grpSp>
        <p:nvGrpSpPr>
          <p:cNvPr id="20" name="Grup 19"/>
          <p:cNvGrpSpPr/>
          <p:nvPr/>
        </p:nvGrpSpPr>
        <p:grpSpPr>
          <a:xfrm>
            <a:off x="7077542" y="804561"/>
            <a:ext cx="4617931" cy="1546741"/>
            <a:chOff x="7087167" y="1972564"/>
            <a:chExt cx="4617931" cy="1546741"/>
          </a:xfrm>
        </p:grpSpPr>
        <p:sp>
          <p:nvSpPr>
            <p:cNvPr id="22" name="Metin kutusu 21"/>
            <p:cNvSpPr txBox="1"/>
            <p:nvPr/>
          </p:nvSpPr>
          <p:spPr>
            <a:xfrm>
              <a:off x="8353691" y="1972564"/>
              <a:ext cx="3014223" cy="1015663"/>
            </a:xfrm>
            <a:prstGeom prst="rect">
              <a:avLst/>
            </a:prstGeom>
            <a:noFill/>
          </p:spPr>
          <p:txBody>
            <a:bodyPr wrap="none" rtlCol="0">
              <a:spAutoFit/>
            </a:bodyPr>
            <a:lstStyle/>
            <a:p>
              <a:pPr algn="r"/>
              <a:r>
                <a:rPr lang="tr-TR" sz="6000" b="1" dirty="0">
                  <a:solidFill>
                    <a:schemeClr val="bg1"/>
                  </a:solidFill>
                </a:rPr>
                <a:t>teknoloji</a:t>
              </a:r>
            </a:p>
          </p:txBody>
        </p:sp>
        <p:sp>
          <p:nvSpPr>
            <p:cNvPr id="23" name="Metin kutusu 22"/>
            <p:cNvSpPr txBox="1"/>
            <p:nvPr/>
          </p:nvSpPr>
          <p:spPr>
            <a:xfrm>
              <a:off x="7087167" y="2688308"/>
              <a:ext cx="4617931" cy="830997"/>
            </a:xfrm>
            <a:prstGeom prst="rect">
              <a:avLst/>
            </a:prstGeom>
            <a:noFill/>
          </p:spPr>
          <p:txBody>
            <a:bodyPr wrap="none" rtlCol="0">
              <a:spAutoFit/>
            </a:bodyPr>
            <a:lstStyle/>
            <a:p>
              <a:r>
                <a:rPr lang="tr-TR" sz="4800" dirty="0">
                  <a:solidFill>
                    <a:schemeClr val="bg1"/>
                  </a:solidFill>
                </a:rPr>
                <a:t>yerinde yeterince</a:t>
              </a:r>
            </a:p>
          </p:txBody>
        </p:sp>
      </p:grpSp>
      <p:sp>
        <p:nvSpPr>
          <p:cNvPr id="26"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5"/>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grpSp>
        <p:nvGrpSpPr>
          <p:cNvPr id="14" name="Grup 13"/>
          <p:cNvGrpSpPr/>
          <p:nvPr/>
        </p:nvGrpSpPr>
        <p:grpSpPr>
          <a:xfrm>
            <a:off x="7292466" y="2473846"/>
            <a:ext cx="942795" cy="950137"/>
            <a:chOff x="474663" y="3333750"/>
            <a:chExt cx="1019175" cy="1027112"/>
          </a:xfrm>
        </p:grpSpPr>
        <p:sp>
          <p:nvSpPr>
            <p:cNvPr id="15"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6" name="Oval 11"/>
            <p:cNvSpPr>
              <a:spLocks noChangeArrowheads="1"/>
            </p:cNvSpPr>
            <p:nvPr/>
          </p:nvSpPr>
          <p:spPr bwMode="auto">
            <a:xfrm>
              <a:off x="534988" y="3407804"/>
              <a:ext cx="898525" cy="906462"/>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8"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8"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1" name="Grup 30"/>
          <p:cNvGrpSpPr/>
          <p:nvPr/>
        </p:nvGrpSpPr>
        <p:grpSpPr>
          <a:xfrm>
            <a:off x="9359124" y="2473846"/>
            <a:ext cx="941327" cy="950137"/>
            <a:chOff x="2859088" y="3333750"/>
            <a:chExt cx="1017588" cy="1027112"/>
          </a:xfrm>
        </p:grpSpPr>
        <p:sp>
          <p:nvSpPr>
            <p:cNvPr id="32"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3" name="Oval 9"/>
            <p:cNvSpPr>
              <a:spLocks noChangeArrowheads="1"/>
            </p:cNvSpPr>
            <p:nvPr/>
          </p:nvSpPr>
          <p:spPr bwMode="auto">
            <a:xfrm>
              <a:off x="2925763" y="3407804"/>
              <a:ext cx="895350" cy="906462"/>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5" name="Grup 34"/>
          <p:cNvGrpSpPr/>
          <p:nvPr/>
        </p:nvGrpSpPr>
        <p:grpSpPr>
          <a:xfrm>
            <a:off x="8322990" y="2473846"/>
            <a:ext cx="942795" cy="950137"/>
            <a:chOff x="1670050" y="3333750"/>
            <a:chExt cx="1019175" cy="1027112"/>
          </a:xfrm>
        </p:grpSpPr>
        <p:sp>
          <p:nvSpPr>
            <p:cNvPr id="36"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12"/>
            <p:cNvSpPr>
              <a:spLocks noChangeArrowheads="1"/>
            </p:cNvSpPr>
            <p:nvPr/>
          </p:nvSpPr>
          <p:spPr bwMode="auto">
            <a:xfrm>
              <a:off x="1744104" y="3407804"/>
              <a:ext cx="895350" cy="906462"/>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9" name="Grup 38"/>
          <p:cNvGrpSpPr/>
          <p:nvPr/>
        </p:nvGrpSpPr>
        <p:grpSpPr>
          <a:xfrm>
            <a:off x="10393790" y="2473846"/>
            <a:ext cx="942795" cy="950137"/>
            <a:chOff x="4054475" y="3333750"/>
            <a:chExt cx="1019175" cy="1027112"/>
          </a:xfrm>
        </p:grpSpPr>
        <p:sp>
          <p:nvSpPr>
            <p:cNvPr id="40"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1" name="Oval 10"/>
            <p:cNvSpPr>
              <a:spLocks noChangeArrowheads="1"/>
            </p:cNvSpPr>
            <p:nvPr/>
          </p:nvSpPr>
          <p:spPr bwMode="auto">
            <a:xfrm>
              <a:off x="4110745" y="3407804"/>
              <a:ext cx="895350" cy="906462"/>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46" name="Resim 45"/>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50"/>
                                        <p:tgtEl>
                                          <p:spTgt spid="4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50"/>
                                        <p:tgtEl>
                                          <p:spTgt spid="10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250" fill="hold"/>
                                        <p:tgtEl>
                                          <p:spTgt spid="17"/>
                                        </p:tgtEl>
                                        <p:attrNameLst>
                                          <p:attrName>ppt_x</p:attrName>
                                        </p:attrNameLst>
                                      </p:cBhvr>
                                      <p:tavLst>
                                        <p:tav tm="0">
                                          <p:val>
                                            <p:strVal val="1+#ppt_w/2"/>
                                          </p:val>
                                        </p:tav>
                                        <p:tav tm="100000">
                                          <p:val>
                                            <p:strVal val="#ppt_x"/>
                                          </p:val>
                                        </p:tav>
                                      </p:tavLst>
                                    </p:anim>
                                    <p:anim calcmode="lin" valueType="num">
                                      <p:cBhvr additive="base">
                                        <p:cTn id="27" dur="25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75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50"/>
                                        <p:tgtEl>
                                          <p:spTgt spid="26"/>
                                        </p:tgtEl>
                                      </p:cBhvr>
                                    </p:animEffect>
                                  </p:childTnLst>
                                </p:cTn>
                              </p:par>
                            </p:childTnLst>
                          </p:cTn>
                        </p:par>
                        <p:par>
                          <p:cTn id="32" fill="hold">
                            <p:stCondLst>
                              <p:cond delay="1000"/>
                            </p:stCondLst>
                            <p:childTnLst>
                              <p:par>
                                <p:cTn id="33" presetID="2" presetClass="entr" presetSubtype="2"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250" fill="hold"/>
                                        <p:tgtEl>
                                          <p:spTgt spid="19"/>
                                        </p:tgtEl>
                                        <p:attrNameLst>
                                          <p:attrName>ppt_x</p:attrName>
                                        </p:attrNameLst>
                                      </p:cBhvr>
                                      <p:tavLst>
                                        <p:tav tm="0">
                                          <p:val>
                                            <p:strVal val="1+#ppt_w/2"/>
                                          </p:val>
                                        </p:tav>
                                        <p:tav tm="100000">
                                          <p:val>
                                            <p:strVal val="#ppt_x"/>
                                          </p:val>
                                        </p:tav>
                                      </p:tavLst>
                                    </p:anim>
                                    <p:anim calcmode="lin" valueType="num">
                                      <p:cBhvr additive="base">
                                        <p:cTn id="36" dur="25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125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250"/>
                                        <p:tgtEl>
                                          <p:spTgt spid="20"/>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50" fill="hold"/>
                                        <p:tgtEl>
                                          <p:spTgt spid="14"/>
                                        </p:tgtEl>
                                        <p:attrNameLst>
                                          <p:attrName>ppt_w</p:attrName>
                                        </p:attrNameLst>
                                      </p:cBhvr>
                                      <p:tavLst>
                                        <p:tav tm="0">
                                          <p:val>
                                            <p:fltVal val="0"/>
                                          </p:val>
                                        </p:tav>
                                        <p:tav tm="100000">
                                          <p:val>
                                            <p:strVal val="#ppt_w"/>
                                          </p:val>
                                        </p:tav>
                                      </p:tavLst>
                                    </p:anim>
                                    <p:anim calcmode="lin" valueType="num">
                                      <p:cBhvr>
                                        <p:cTn id="45" dur="150" fill="hold"/>
                                        <p:tgtEl>
                                          <p:spTgt spid="14"/>
                                        </p:tgtEl>
                                        <p:attrNameLst>
                                          <p:attrName>ppt_h</p:attrName>
                                        </p:attrNameLst>
                                      </p:cBhvr>
                                      <p:tavLst>
                                        <p:tav tm="0">
                                          <p:val>
                                            <p:fltVal val="0"/>
                                          </p:val>
                                        </p:tav>
                                        <p:tav tm="100000">
                                          <p:val>
                                            <p:strVal val="#ppt_h"/>
                                          </p:val>
                                        </p:tav>
                                      </p:tavLst>
                                    </p:anim>
                                    <p:animEffect transition="in" filter="fade">
                                      <p:cBhvr>
                                        <p:cTn id="46" dur="150"/>
                                        <p:tgtEl>
                                          <p:spTgt spid="14"/>
                                        </p:tgtEl>
                                      </p:cBhvr>
                                    </p:animEffect>
                                  </p:childTnLst>
                                </p:cTn>
                              </p:par>
                            </p:childTnLst>
                          </p:cTn>
                        </p:par>
                        <p:par>
                          <p:cTn id="47" fill="hold">
                            <p:stCondLst>
                              <p:cond delay="1650"/>
                            </p:stCondLst>
                            <p:childTnLst>
                              <p:par>
                                <p:cTn id="48" presetID="53" presetClass="entr" presetSubtype="16"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150" fill="hold"/>
                                        <p:tgtEl>
                                          <p:spTgt spid="35"/>
                                        </p:tgtEl>
                                        <p:attrNameLst>
                                          <p:attrName>ppt_w</p:attrName>
                                        </p:attrNameLst>
                                      </p:cBhvr>
                                      <p:tavLst>
                                        <p:tav tm="0">
                                          <p:val>
                                            <p:fltVal val="0"/>
                                          </p:val>
                                        </p:tav>
                                        <p:tav tm="100000">
                                          <p:val>
                                            <p:strVal val="#ppt_w"/>
                                          </p:val>
                                        </p:tav>
                                      </p:tavLst>
                                    </p:anim>
                                    <p:anim calcmode="lin" valueType="num">
                                      <p:cBhvr>
                                        <p:cTn id="51" dur="150" fill="hold"/>
                                        <p:tgtEl>
                                          <p:spTgt spid="35"/>
                                        </p:tgtEl>
                                        <p:attrNameLst>
                                          <p:attrName>ppt_h</p:attrName>
                                        </p:attrNameLst>
                                      </p:cBhvr>
                                      <p:tavLst>
                                        <p:tav tm="0">
                                          <p:val>
                                            <p:fltVal val="0"/>
                                          </p:val>
                                        </p:tav>
                                        <p:tav tm="100000">
                                          <p:val>
                                            <p:strVal val="#ppt_h"/>
                                          </p:val>
                                        </p:tav>
                                      </p:tavLst>
                                    </p:anim>
                                    <p:animEffect transition="in" filter="fade">
                                      <p:cBhvr>
                                        <p:cTn id="52" dur="150"/>
                                        <p:tgtEl>
                                          <p:spTgt spid="35"/>
                                        </p:tgtEl>
                                      </p:cBhvr>
                                    </p:animEffect>
                                  </p:childTnLst>
                                </p:cTn>
                              </p:par>
                            </p:childTnLst>
                          </p:cTn>
                        </p:par>
                        <p:par>
                          <p:cTn id="53" fill="hold">
                            <p:stCondLst>
                              <p:cond delay="1800"/>
                            </p:stCondLst>
                            <p:childTnLst>
                              <p:par>
                                <p:cTn id="54" presetID="53" presetClass="entr" presetSubtype="16"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p:cTn id="56" dur="150" fill="hold"/>
                                        <p:tgtEl>
                                          <p:spTgt spid="31"/>
                                        </p:tgtEl>
                                        <p:attrNameLst>
                                          <p:attrName>ppt_w</p:attrName>
                                        </p:attrNameLst>
                                      </p:cBhvr>
                                      <p:tavLst>
                                        <p:tav tm="0">
                                          <p:val>
                                            <p:fltVal val="0"/>
                                          </p:val>
                                        </p:tav>
                                        <p:tav tm="100000">
                                          <p:val>
                                            <p:strVal val="#ppt_w"/>
                                          </p:val>
                                        </p:tav>
                                      </p:tavLst>
                                    </p:anim>
                                    <p:anim calcmode="lin" valueType="num">
                                      <p:cBhvr>
                                        <p:cTn id="57" dur="150" fill="hold"/>
                                        <p:tgtEl>
                                          <p:spTgt spid="31"/>
                                        </p:tgtEl>
                                        <p:attrNameLst>
                                          <p:attrName>ppt_h</p:attrName>
                                        </p:attrNameLst>
                                      </p:cBhvr>
                                      <p:tavLst>
                                        <p:tav tm="0">
                                          <p:val>
                                            <p:fltVal val="0"/>
                                          </p:val>
                                        </p:tav>
                                        <p:tav tm="100000">
                                          <p:val>
                                            <p:strVal val="#ppt_h"/>
                                          </p:val>
                                        </p:tav>
                                      </p:tavLst>
                                    </p:anim>
                                    <p:animEffect transition="in" filter="fade">
                                      <p:cBhvr>
                                        <p:cTn id="58" dur="150"/>
                                        <p:tgtEl>
                                          <p:spTgt spid="31"/>
                                        </p:tgtEl>
                                      </p:cBhvr>
                                    </p:animEffect>
                                  </p:childTnLst>
                                </p:cTn>
                              </p:par>
                            </p:childTnLst>
                          </p:cTn>
                        </p:par>
                        <p:par>
                          <p:cTn id="59" fill="hold">
                            <p:stCondLst>
                              <p:cond delay="1950"/>
                            </p:stCondLst>
                            <p:childTnLst>
                              <p:par>
                                <p:cTn id="60" presetID="53" presetClass="entr" presetSubtype="16"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150" fill="hold"/>
                                        <p:tgtEl>
                                          <p:spTgt spid="39"/>
                                        </p:tgtEl>
                                        <p:attrNameLst>
                                          <p:attrName>ppt_w</p:attrName>
                                        </p:attrNameLst>
                                      </p:cBhvr>
                                      <p:tavLst>
                                        <p:tav tm="0">
                                          <p:val>
                                            <p:fltVal val="0"/>
                                          </p:val>
                                        </p:tav>
                                        <p:tav tm="100000">
                                          <p:val>
                                            <p:strVal val="#ppt_w"/>
                                          </p:val>
                                        </p:tav>
                                      </p:tavLst>
                                    </p:anim>
                                    <p:anim calcmode="lin" valueType="num">
                                      <p:cBhvr>
                                        <p:cTn id="63" dur="150" fill="hold"/>
                                        <p:tgtEl>
                                          <p:spTgt spid="39"/>
                                        </p:tgtEl>
                                        <p:attrNameLst>
                                          <p:attrName>ppt_h</p:attrName>
                                        </p:attrNameLst>
                                      </p:cBhvr>
                                      <p:tavLst>
                                        <p:tav tm="0">
                                          <p:val>
                                            <p:fltVal val="0"/>
                                          </p:val>
                                        </p:tav>
                                        <p:tav tm="100000">
                                          <p:val>
                                            <p:strVal val="#ppt_h"/>
                                          </p:val>
                                        </p:tav>
                                      </p:tavLst>
                                    </p:anim>
                                    <p:animEffect transition="in" filter="fade">
                                      <p:cBhvr>
                                        <p:cTn id="64" dur="150"/>
                                        <p:tgtEl>
                                          <p:spTgt spid="39"/>
                                        </p:tgtEl>
                                      </p:cBhvr>
                                    </p:animEffect>
                                  </p:childTnLst>
                                </p:cTn>
                              </p:par>
                            </p:childTnLst>
                          </p:cTn>
                        </p:par>
                        <p:par>
                          <p:cTn id="65" fill="hold">
                            <p:stCondLst>
                              <p:cond delay="2100"/>
                            </p:stCondLst>
                            <p:childTnLst>
                              <p:par>
                                <p:cTn id="66" presetID="10" presetClass="entr" presetSubtype="0"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4" grpId="0" animBg="1"/>
      <p:bldP spid="17" grpId="0" animBg="1"/>
      <p:bldP spid="26" grpId="0" animBg="1"/>
      <p:bldP spid="2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61F4F"/>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346609" cy="1015663"/>
          </a:xfrm>
          <a:prstGeom prst="rect">
            <a:avLst/>
          </a:prstGeom>
          <a:noFill/>
        </p:spPr>
        <p:txBody>
          <a:bodyPr wrap="none" rtlCol="0">
            <a:spAutoFit/>
          </a:bodyPr>
          <a:lstStyle/>
          <a:p>
            <a:r>
              <a:rPr lang="tr-TR" sz="6000" b="1" dirty="0"/>
              <a:t>Kimler risk altında?</a:t>
            </a:r>
          </a:p>
        </p:txBody>
      </p:sp>
      <p:grpSp>
        <p:nvGrpSpPr>
          <p:cNvPr id="29" name="Grup 28"/>
          <p:cNvGrpSpPr/>
          <p:nvPr/>
        </p:nvGrpSpPr>
        <p:grpSpPr>
          <a:xfrm>
            <a:off x="554927" y="1827439"/>
            <a:ext cx="6910012" cy="400110"/>
            <a:chOff x="554927" y="1881525"/>
            <a:chExt cx="6910012" cy="400110"/>
          </a:xfrm>
        </p:grpSpPr>
        <p:sp>
          <p:nvSpPr>
            <p:cNvPr id="30" name="Metin kutusu 29"/>
            <p:cNvSpPr txBox="1"/>
            <p:nvPr/>
          </p:nvSpPr>
          <p:spPr>
            <a:xfrm>
              <a:off x="746177" y="1881525"/>
              <a:ext cx="6718762" cy="400110"/>
            </a:xfrm>
            <a:prstGeom prst="rect">
              <a:avLst/>
            </a:prstGeom>
            <a:noFill/>
          </p:spPr>
          <p:txBody>
            <a:bodyPr wrap="none" rtlCol="0">
              <a:spAutoFit/>
            </a:bodyPr>
            <a:lstStyle/>
            <a:p>
              <a:r>
                <a:rPr lang="tr-TR" sz="2000" dirty="0">
                  <a:solidFill>
                    <a:srgbClr val="575757"/>
                  </a:solidFill>
                </a:rPr>
                <a:t>Aile içi çatışmalar yaşayan, sağlıklı  iletişimi olmayan aile üyeleri</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554927" y="2496993"/>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dirty="0">
                  <a:solidFill>
                    <a:srgbClr val="575757"/>
                  </a:solidFill>
                </a:rPr>
                <a:t>Hayatlarında kaliteli vakit geçirebileceği  aktiviteler bulunmayanlar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grpSp>
        <p:nvGrpSpPr>
          <p:cNvPr id="35" name="Grup 34"/>
          <p:cNvGrpSpPr/>
          <p:nvPr/>
        </p:nvGrpSpPr>
        <p:grpSpPr>
          <a:xfrm>
            <a:off x="554927" y="3143495"/>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Sosyal ilişkilerinde kendini ifade etmekte güçlük yaşayanlar</a:t>
              </a:r>
            </a:p>
          </p:txBody>
        </p:sp>
        <p:pic>
          <p:nvPicPr>
            <p:cNvPr id="37" name="Resim 36"/>
            <p:cNvPicPr>
              <a:picLocks noChangeAspect="1"/>
            </p:cNvPicPr>
            <p:nvPr/>
          </p:nvPicPr>
          <p:blipFill>
            <a:blip r:embed="rId4"/>
            <a:stretch>
              <a:fillRect/>
            </a:stretch>
          </p:blipFill>
          <p:spPr>
            <a:xfrm>
              <a:off x="554927" y="3077510"/>
              <a:ext cx="191250" cy="180000"/>
            </a:xfrm>
            <a:prstGeom prst="rect">
              <a:avLst/>
            </a:prstGeom>
          </p:spPr>
        </p:pic>
      </p:grpSp>
      <p:grpSp>
        <p:nvGrpSpPr>
          <p:cNvPr id="38" name="Grup 37"/>
          <p:cNvGrpSpPr/>
          <p:nvPr/>
        </p:nvGrpSpPr>
        <p:grpSpPr>
          <a:xfrm>
            <a:off x="554927" y="3867887"/>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Aileleri teknolojiyi olumsuz ve bilinçsiz kullanan bireyler</a:t>
              </a:r>
            </a:p>
          </p:txBody>
        </p:sp>
        <p:pic>
          <p:nvPicPr>
            <p:cNvPr id="40" name="Resim 39"/>
            <p:cNvPicPr>
              <a:picLocks noChangeAspect="1"/>
            </p:cNvPicPr>
            <p:nvPr/>
          </p:nvPicPr>
          <p:blipFill>
            <a:blip r:embed="rId4"/>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b="-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250" fill="hold"/>
                                        <p:tgtEl>
                                          <p:spTgt spid="27"/>
                                        </p:tgtEl>
                                        <p:attrNameLst>
                                          <p:attrName>ppt_x</p:attrName>
                                        </p:attrNameLst>
                                      </p:cBhvr>
                                      <p:tavLst>
                                        <p:tav tm="0">
                                          <p:val>
                                            <p:strVal val="1+#ppt_w/2"/>
                                          </p:val>
                                        </p:tav>
                                        <p:tav tm="100000">
                                          <p:val>
                                            <p:strVal val="#ppt_x"/>
                                          </p:val>
                                        </p:tav>
                                      </p:tavLst>
                                    </p:anim>
                                    <p:anim calcmode="lin" valueType="num">
                                      <p:cBhvr additive="base">
                                        <p:cTn id="19" dur="25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50" fill="hold"/>
                                        <p:tgtEl>
                                          <p:spTgt spid="26"/>
                                        </p:tgtEl>
                                        <p:attrNameLst>
                                          <p:attrName>ppt_x</p:attrName>
                                        </p:attrNameLst>
                                      </p:cBhvr>
                                      <p:tavLst>
                                        <p:tav tm="0">
                                          <p:val>
                                            <p:strVal val="0-#ppt_w/2"/>
                                          </p:val>
                                        </p:tav>
                                        <p:tav tm="100000">
                                          <p:val>
                                            <p:strVal val="#ppt_x"/>
                                          </p:val>
                                        </p:tav>
                                      </p:tavLst>
                                    </p:anim>
                                    <p:anim calcmode="lin" valueType="num">
                                      <p:cBhvr additive="base">
                                        <p:cTn id="24" dur="25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250"/>
                                        <p:tgtEl>
                                          <p:spTgt spid="28"/>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250" fill="hold"/>
                                        <p:tgtEl>
                                          <p:spTgt spid="8"/>
                                        </p:tgtEl>
                                        <p:attrNameLst>
                                          <p:attrName>ppt_x</p:attrName>
                                        </p:attrNameLst>
                                      </p:cBhvr>
                                      <p:tavLst>
                                        <p:tav tm="0">
                                          <p:val>
                                            <p:strVal val="1+#ppt_w/2"/>
                                          </p:val>
                                        </p:tav>
                                        <p:tav tm="100000">
                                          <p:val>
                                            <p:strVal val="#ppt_x"/>
                                          </p:val>
                                        </p:tav>
                                      </p:tavLst>
                                    </p:anim>
                                    <p:anim calcmode="lin" valueType="num">
                                      <p:cBhvr additive="base">
                                        <p:cTn id="33" dur="25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50"/>
                                        <p:tgtEl>
                                          <p:spTgt spid="35"/>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5" grpId="0" animBg="1"/>
      <p:bldP spid="26" grpId="0" animBg="1"/>
      <p:bldP spid="28" grpId="0"/>
      <p:bldP spid="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1500</TotalTime>
  <Words>4586</Words>
  <Application>Microsoft Office PowerPoint</Application>
  <PresentationFormat>Geniş ekran</PresentationFormat>
  <Paragraphs>810</Paragraphs>
  <Slides>82</Slides>
  <Notes>74</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82</vt:i4>
      </vt:variant>
    </vt:vector>
  </HeadingPairs>
  <TitlesOfParts>
    <vt:vector size="86"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Sevda BOLATCAN</cp:lastModifiedBy>
  <cp:revision>270</cp:revision>
  <dcterms:created xsi:type="dcterms:W3CDTF">2016-11-17T08:54:28Z</dcterms:created>
  <dcterms:modified xsi:type="dcterms:W3CDTF">2018-03-30T06:43:31Z</dcterms:modified>
</cp:coreProperties>
</file>