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59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64" r:id="rId12"/>
    <p:sldId id="365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2" r:id="rId24"/>
    <p:sldId id="314" r:id="rId25"/>
    <p:sldId id="315" r:id="rId26"/>
    <p:sldId id="316" r:id="rId27"/>
    <p:sldId id="317" r:id="rId28"/>
    <p:sldId id="318" r:id="rId29"/>
    <p:sldId id="363" r:id="rId30"/>
    <p:sldId id="341" r:id="rId31"/>
    <p:sldId id="342" r:id="rId32"/>
    <p:sldId id="343" r:id="rId33"/>
    <p:sldId id="344" r:id="rId34"/>
    <p:sldId id="345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53" r:id="rId44"/>
    <p:sldId id="354" r:id="rId45"/>
    <p:sldId id="366" r:id="rId46"/>
    <p:sldId id="293" r:id="rId4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ğuzhan Kürşad Ağralı" initials="OKA" lastIdx="0" clrIdx="0">
    <p:extLst>
      <p:ext uri="{19B8F6BF-5375-455C-9EA6-DF929625EA0E}">
        <p15:presenceInfo xmlns:p15="http://schemas.microsoft.com/office/powerpoint/2012/main" userId="6badb6560f1a69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529"/>
    <a:srgbClr val="B2B2B2"/>
    <a:srgbClr val="DADADA"/>
    <a:srgbClr val="75246B"/>
    <a:srgbClr val="E61F4F"/>
    <a:srgbClr val="575757"/>
    <a:srgbClr val="D18D05"/>
    <a:srgbClr val="11A74F"/>
    <a:srgbClr val="231F20"/>
    <a:srgbClr val="936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65" autoAdjust="0"/>
    <p:restoredTop sz="82487" autoAdjust="0"/>
  </p:normalViewPr>
  <p:slideViewPr>
    <p:cSldViewPr snapToGrid="0">
      <p:cViewPr varScale="1">
        <p:scale>
          <a:sx n="96" d="100"/>
          <a:sy n="96" d="100"/>
        </p:scale>
        <p:origin x="16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5A4C-0F1D-4A83-A357-5BA51791AFD9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F6D2-D853-47EF-A8E8-159E750B42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405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424FF-93FB-4A2D-9506-31283CAAAA4D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8681B-2EDC-407F-B97F-862249554A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3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lise çağı öğrencilerine ve çocuklara yönelik hazırlanmış aşağıdaki kitapçıktan ulaşabilirsiniz:</a:t>
            </a:r>
          </a:p>
          <a:p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Yaşama,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Dinç, 2016, İstanbul, Yeşilay TBM Alan Kitaplığı Dizisi No: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9082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251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8060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2501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885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4252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6617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0767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9751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7245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8055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4090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6706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770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2359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9139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1326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26985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0147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1840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31359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105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4723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9318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53316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60436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2434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32956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70756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3233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29433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80554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3713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927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06185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lise çağı öğrencilerine ve çocuklara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Yaşama, </a:t>
            </a:r>
            <a:r>
              <a:rPr lang="tr-T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Dinç, 2016, İstanbul, Yeşilay TBM Alan Kitaplığı Dizisi No: 4.</a:t>
            </a:r>
            <a:endParaRPr lang="tr-TR" b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3552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5787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9204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2938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3370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240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24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36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90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03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7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4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32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25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8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270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9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7049-8322-43C8-8B5C-23BF436DE3AE}" type="datetimeFigureOut">
              <a:rPr lang="tr-TR" smtClean="0"/>
              <a:t>24.09.2024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8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4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4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4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4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4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0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-9525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-84000" b="-4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5246B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2" name="Grup 1"/>
          <p:cNvGrpSpPr/>
          <p:nvPr/>
        </p:nvGrpSpPr>
        <p:grpSpPr>
          <a:xfrm>
            <a:off x="5699567" y="1087039"/>
            <a:ext cx="5877641" cy="1546741"/>
            <a:chOff x="5699567" y="1972564"/>
            <a:chExt cx="5877641" cy="1546741"/>
          </a:xfrm>
        </p:grpSpPr>
        <p:sp>
          <p:nvSpPr>
            <p:cNvPr id="20" name="Metin kutusu 19"/>
            <p:cNvSpPr txBox="1"/>
            <p:nvPr/>
          </p:nvSpPr>
          <p:spPr>
            <a:xfrm>
              <a:off x="5699567" y="1972564"/>
              <a:ext cx="56683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5400" dirty="0">
                  <a:solidFill>
                    <a:schemeClr val="bg1"/>
                  </a:solidFill>
                </a:rPr>
                <a:t>teknolojiye bağımlı</a:t>
              </a: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9450985" y="2688308"/>
              <a:ext cx="21262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chemeClr val="bg1"/>
                  </a:solidFill>
                </a:rPr>
                <a:t>yaşama</a:t>
              </a:r>
            </a:p>
          </p:txBody>
        </p:sp>
      </p:grpSp>
      <p:sp>
        <p:nvSpPr>
          <p:cNvPr id="24" name="Dikdörtgen 23"/>
          <p:cNvSpPr/>
          <p:nvPr/>
        </p:nvSpPr>
        <p:spPr>
          <a:xfrm>
            <a:off x="4409" y="0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>
            <a:off x="-19664" y="5295726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3"/>
          <p:cNvSpPr/>
          <p:nvPr/>
        </p:nvSpPr>
        <p:spPr>
          <a:xfrm flipH="1" flipV="1">
            <a:off x="5789860" y="5549802"/>
            <a:ext cx="6411664" cy="844395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6500044"/>
              <a:gd name="connsiteY0" fmla="*/ 0 h 1343025"/>
              <a:gd name="connsiteX1" fmla="*/ 5310648 w 6500044"/>
              <a:gd name="connsiteY1" fmla="*/ 0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9525 w 6500044"/>
              <a:gd name="connsiteY0" fmla="*/ 0 h 1343025"/>
              <a:gd name="connsiteX1" fmla="*/ 6282198 w 6500044"/>
              <a:gd name="connsiteY1" fmla="*/ 333375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981075 h 1019175"/>
              <a:gd name="connsiteX4" fmla="*/ 28575 w 6519094"/>
              <a:gd name="connsiteY4" fmla="*/ 0 h 101917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1000125 h 1019175"/>
              <a:gd name="connsiteX4" fmla="*/ 28575 w 6519094"/>
              <a:gd name="connsiteY4" fmla="*/ 0 h 1019175"/>
              <a:gd name="connsiteX0" fmla="*/ 28575 w 6519094"/>
              <a:gd name="connsiteY0" fmla="*/ 0 h 1038225"/>
              <a:gd name="connsiteX1" fmla="*/ 6301248 w 6519094"/>
              <a:gd name="connsiteY1" fmla="*/ 333375 h 1038225"/>
              <a:gd name="connsiteX2" fmla="*/ 6519094 w 6519094"/>
              <a:gd name="connsiteY2" fmla="*/ 1019175 h 1038225"/>
              <a:gd name="connsiteX3" fmla="*/ 0 w 6519094"/>
              <a:gd name="connsiteY3" fmla="*/ 1038225 h 1038225"/>
              <a:gd name="connsiteX4" fmla="*/ 28575 w 6519094"/>
              <a:gd name="connsiteY4" fmla="*/ 0 h 1038225"/>
              <a:gd name="connsiteX0" fmla="*/ 28575 w 6519094"/>
              <a:gd name="connsiteY0" fmla="*/ 0 h 1028700"/>
              <a:gd name="connsiteX1" fmla="*/ 6301248 w 6519094"/>
              <a:gd name="connsiteY1" fmla="*/ 333375 h 1028700"/>
              <a:gd name="connsiteX2" fmla="*/ 6519094 w 6519094"/>
              <a:gd name="connsiteY2" fmla="*/ 1019175 h 1028700"/>
              <a:gd name="connsiteX3" fmla="*/ 0 w 6519094"/>
              <a:gd name="connsiteY3" fmla="*/ 1028700 h 1028700"/>
              <a:gd name="connsiteX4" fmla="*/ 28575 w 6519094"/>
              <a:gd name="connsiteY4" fmla="*/ 0 h 1028700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00125 h 1019175"/>
              <a:gd name="connsiteX4" fmla="*/ 0 w 6490519"/>
              <a:gd name="connsiteY4" fmla="*/ 0 h 1019175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19175 h 1019175"/>
              <a:gd name="connsiteX4" fmla="*/ 0 w 6490519"/>
              <a:gd name="connsiteY4" fmla="*/ 0 h 1019175"/>
              <a:gd name="connsiteX0" fmla="*/ 0 w 6480994"/>
              <a:gd name="connsiteY0" fmla="*/ 0 h 781050"/>
              <a:gd name="connsiteX1" fmla="*/ 6263148 w 6480994"/>
              <a:gd name="connsiteY1" fmla="*/ 95250 h 781050"/>
              <a:gd name="connsiteX2" fmla="*/ 6480994 w 6480994"/>
              <a:gd name="connsiteY2" fmla="*/ 781050 h 781050"/>
              <a:gd name="connsiteX3" fmla="*/ 0 w 6480994"/>
              <a:gd name="connsiteY3" fmla="*/ 781050 h 781050"/>
              <a:gd name="connsiteX4" fmla="*/ 0 w 6480994"/>
              <a:gd name="connsiteY4" fmla="*/ 0 h 781050"/>
              <a:gd name="connsiteX0" fmla="*/ 0 w 6480994"/>
              <a:gd name="connsiteY0" fmla="*/ 0 h 742950"/>
              <a:gd name="connsiteX1" fmla="*/ 6263148 w 6480994"/>
              <a:gd name="connsiteY1" fmla="*/ 57150 h 742950"/>
              <a:gd name="connsiteX2" fmla="*/ 6480994 w 6480994"/>
              <a:gd name="connsiteY2" fmla="*/ 742950 h 742950"/>
              <a:gd name="connsiteX3" fmla="*/ 0 w 6480994"/>
              <a:gd name="connsiteY3" fmla="*/ 742950 h 742950"/>
              <a:gd name="connsiteX4" fmla="*/ 0 w 6480994"/>
              <a:gd name="connsiteY4" fmla="*/ 0 h 742950"/>
              <a:gd name="connsiteX0" fmla="*/ 0 w 6480994"/>
              <a:gd name="connsiteY0" fmla="*/ 0 h 723900"/>
              <a:gd name="connsiteX1" fmla="*/ 6263148 w 6480994"/>
              <a:gd name="connsiteY1" fmla="*/ 38100 h 723900"/>
              <a:gd name="connsiteX2" fmla="*/ 6480994 w 6480994"/>
              <a:gd name="connsiteY2" fmla="*/ 723900 h 723900"/>
              <a:gd name="connsiteX3" fmla="*/ 0 w 6480994"/>
              <a:gd name="connsiteY3" fmla="*/ 723900 h 723900"/>
              <a:gd name="connsiteX4" fmla="*/ 0 w 6480994"/>
              <a:gd name="connsiteY4" fmla="*/ 0 h 723900"/>
              <a:gd name="connsiteX0" fmla="*/ 0 w 6480994"/>
              <a:gd name="connsiteY0" fmla="*/ 0 h 704850"/>
              <a:gd name="connsiteX1" fmla="*/ 6263148 w 6480994"/>
              <a:gd name="connsiteY1" fmla="*/ 19050 h 704850"/>
              <a:gd name="connsiteX2" fmla="*/ 6480994 w 6480994"/>
              <a:gd name="connsiteY2" fmla="*/ 704850 h 704850"/>
              <a:gd name="connsiteX3" fmla="*/ 0 w 6480994"/>
              <a:gd name="connsiteY3" fmla="*/ 704850 h 704850"/>
              <a:gd name="connsiteX4" fmla="*/ 0 w 6480994"/>
              <a:gd name="connsiteY4" fmla="*/ 0 h 704850"/>
              <a:gd name="connsiteX0" fmla="*/ 0 w 6480994"/>
              <a:gd name="connsiteY0" fmla="*/ 0 h 685800"/>
              <a:gd name="connsiteX1" fmla="*/ 6263148 w 6480994"/>
              <a:gd name="connsiteY1" fmla="*/ 0 h 685800"/>
              <a:gd name="connsiteX2" fmla="*/ 6480994 w 6480994"/>
              <a:gd name="connsiteY2" fmla="*/ 685800 h 685800"/>
              <a:gd name="connsiteX3" fmla="*/ 0 w 6480994"/>
              <a:gd name="connsiteY3" fmla="*/ 685800 h 685800"/>
              <a:gd name="connsiteX4" fmla="*/ 0 w 6480994"/>
              <a:gd name="connsiteY4" fmla="*/ 0 h 685800"/>
              <a:gd name="connsiteX0" fmla="*/ 0 w 6500044"/>
              <a:gd name="connsiteY0" fmla="*/ 0 h 685800"/>
              <a:gd name="connsiteX1" fmla="*/ 6263148 w 6500044"/>
              <a:gd name="connsiteY1" fmla="*/ 0 h 685800"/>
              <a:gd name="connsiteX2" fmla="*/ 6500044 w 6500044"/>
              <a:gd name="connsiteY2" fmla="*/ 685800 h 685800"/>
              <a:gd name="connsiteX3" fmla="*/ 0 w 6500044"/>
              <a:gd name="connsiteY3" fmla="*/ 685800 h 685800"/>
              <a:gd name="connsiteX4" fmla="*/ 0 w 6500044"/>
              <a:gd name="connsiteY4" fmla="*/ 0 h 685800"/>
              <a:gd name="connsiteX0" fmla="*/ 0 w 6519094"/>
              <a:gd name="connsiteY0" fmla="*/ 0 h 685800"/>
              <a:gd name="connsiteX1" fmla="*/ 6263148 w 6519094"/>
              <a:gd name="connsiteY1" fmla="*/ 0 h 685800"/>
              <a:gd name="connsiteX2" fmla="*/ 6519094 w 6519094"/>
              <a:gd name="connsiteY2" fmla="*/ 685800 h 685800"/>
              <a:gd name="connsiteX3" fmla="*/ 0 w 6519094"/>
              <a:gd name="connsiteY3" fmla="*/ 685800 h 685800"/>
              <a:gd name="connsiteX4" fmla="*/ 0 w 651909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094" h="685800">
                <a:moveTo>
                  <a:pt x="0" y="0"/>
                </a:moveTo>
                <a:lnTo>
                  <a:pt x="6263148" y="0"/>
                </a:lnTo>
                <a:lnTo>
                  <a:pt x="651909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11298543" y="5676774"/>
            <a:ext cx="903289" cy="602840"/>
            <a:chOff x="11298543" y="5676774"/>
            <a:chExt cx="903289" cy="602840"/>
          </a:xfrm>
        </p:grpSpPr>
        <p:sp>
          <p:nvSpPr>
            <p:cNvPr id="1024" name="Rectangle 13"/>
            <p:cNvSpPr>
              <a:spLocks noChangeArrowheads="1"/>
            </p:cNvSpPr>
            <p:nvPr/>
          </p:nvSpPr>
          <p:spPr bwMode="auto">
            <a:xfrm>
              <a:off x="12011025" y="5676774"/>
              <a:ext cx="190807" cy="602840"/>
            </a:xfrm>
            <a:prstGeom prst="rect">
              <a:avLst/>
            </a:prstGeom>
            <a:solidFill>
              <a:srgbClr val="FAB5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" name="Metin kutusu 35"/>
            <p:cNvSpPr txBox="1"/>
            <p:nvPr/>
          </p:nvSpPr>
          <p:spPr>
            <a:xfrm>
              <a:off x="11298543" y="5745534"/>
              <a:ext cx="692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LİSE</a:t>
              </a: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7533089" y="2993311"/>
            <a:ext cx="942795" cy="950137"/>
            <a:chOff x="474663" y="3333750"/>
            <a:chExt cx="1019175" cy="1027112"/>
          </a:xfrm>
        </p:grpSpPr>
        <p:sp>
          <p:nvSpPr>
            <p:cNvPr id="17" name="Oval 5"/>
            <p:cNvSpPr>
              <a:spLocks noChangeArrowheads="1"/>
            </p:cNvSpPr>
            <p:nvPr/>
          </p:nvSpPr>
          <p:spPr bwMode="auto">
            <a:xfrm>
              <a:off x="474663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Oval 11"/>
            <p:cNvSpPr>
              <a:spLocks noChangeArrowheads="1"/>
            </p:cNvSpPr>
            <p:nvPr/>
          </p:nvSpPr>
          <p:spPr bwMode="auto">
            <a:xfrm>
              <a:off x="534988" y="3394075"/>
              <a:ext cx="898525" cy="9064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757238" y="3697288"/>
              <a:ext cx="96838" cy="209550"/>
            </a:xfrm>
            <a:custGeom>
              <a:avLst/>
              <a:gdLst>
                <a:gd name="T0" fmla="*/ 26 w 26"/>
                <a:gd name="T1" fmla="*/ 18 h 55"/>
                <a:gd name="T2" fmla="*/ 17 w 26"/>
                <a:gd name="T3" fmla="*/ 18 h 55"/>
                <a:gd name="T4" fmla="*/ 17 w 26"/>
                <a:gd name="T5" fmla="*/ 12 h 55"/>
                <a:gd name="T6" fmla="*/ 19 w 26"/>
                <a:gd name="T7" fmla="*/ 10 h 55"/>
                <a:gd name="T8" fmla="*/ 25 w 26"/>
                <a:gd name="T9" fmla="*/ 10 h 55"/>
                <a:gd name="T10" fmla="*/ 25 w 26"/>
                <a:gd name="T11" fmla="*/ 0 h 55"/>
                <a:gd name="T12" fmla="*/ 17 w 26"/>
                <a:gd name="T13" fmla="*/ 0 h 55"/>
                <a:gd name="T14" fmla="*/ 5 w 26"/>
                <a:gd name="T15" fmla="*/ 12 h 55"/>
                <a:gd name="T16" fmla="*/ 5 w 26"/>
                <a:gd name="T17" fmla="*/ 18 h 55"/>
                <a:gd name="T18" fmla="*/ 0 w 26"/>
                <a:gd name="T19" fmla="*/ 18 h 55"/>
                <a:gd name="T20" fmla="*/ 0 w 26"/>
                <a:gd name="T21" fmla="*/ 28 h 55"/>
                <a:gd name="T22" fmla="*/ 5 w 26"/>
                <a:gd name="T23" fmla="*/ 28 h 55"/>
                <a:gd name="T24" fmla="*/ 5 w 26"/>
                <a:gd name="T25" fmla="*/ 55 h 55"/>
                <a:gd name="T26" fmla="*/ 17 w 26"/>
                <a:gd name="T27" fmla="*/ 55 h 55"/>
                <a:gd name="T28" fmla="*/ 17 w 26"/>
                <a:gd name="T29" fmla="*/ 28 h 55"/>
                <a:gd name="T30" fmla="*/ 25 w 26"/>
                <a:gd name="T31" fmla="*/ 28 h 55"/>
                <a:gd name="T32" fmla="*/ 26 w 26"/>
                <a:gd name="T33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55">
                  <a:moveTo>
                    <a:pt x="26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20" y="10"/>
                    <a:pt x="25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5" y="7"/>
                    <a:pt x="5" y="1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40"/>
                    <a:pt x="5" y="55"/>
                    <a:pt x="5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40"/>
                    <a:pt x="17" y="28"/>
                  </a:cubicBezTo>
                  <a:cubicBezTo>
                    <a:pt x="25" y="28"/>
                    <a:pt x="25" y="28"/>
                    <a:pt x="25" y="28"/>
                  </a:cubicBezTo>
                  <a:lnTo>
                    <a:pt x="2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911225" y="3906838"/>
              <a:ext cx="198438" cy="161925"/>
            </a:xfrm>
            <a:custGeom>
              <a:avLst/>
              <a:gdLst>
                <a:gd name="T0" fmla="*/ 53 w 53"/>
                <a:gd name="T1" fmla="*/ 6 h 43"/>
                <a:gd name="T2" fmla="*/ 47 w 53"/>
                <a:gd name="T3" fmla="*/ 7 h 43"/>
                <a:gd name="T4" fmla="*/ 51 w 53"/>
                <a:gd name="T5" fmla="*/ 1 h 43"/>
                <a:gd name="T6" fmla="*/ 44 w 53"/>
                <a:gd name="T7" fmla="*/ 4 h 43"/>
                <a:gd name="T8" fmla="*/ 37 w 53"/>
                <a:gd name="T9" fmla="*/ 0 h 43"/>
                <a:gd name="T10" fmla="*/ 26 w 53"/>
                <a:gd name="T11" fmla="*/ 11 h 43"/>
                <a:gd name="T12" fmla="*/ 26 w 53"/>
                <a:gd name="T13" fmla="*/ 14 h 43"/>
                <a:gd name="T14" fmla="*/ 4 w 53"/>
                <a:gd name="T15" fmla="*/ 2 h 43"/>
                <a:gd name="T16" fmla="*/ 2 w 53"/>
                <a:gd name="T17" fmla="*/ 8 h 43"/>
                <a:gd name="T18" fmla="*/ 7 w 53"/>
                <a:gd name="T19" fmla="*/ 17 h 43"/>
                <a:gd name="T20" fmla="*/ 2 w 53"/>
                <a:gd name="T21" fmla="*/ 16 h 43"/>
                <a:gd name="T22" fmla="*/ 2 w 53"/>
                <a:gd name="T23" fmla="*/ 16 h 43"/>
                <a:gd name="T24" fmla="*/ 11 w 53"/>
                <a:gd name="T25" fmla="*/ 26 h 43"/>
                <a:gd name="T26" fmla="*/ 8 w 53"/>
                <a:gd name="T27" fmla="*/ 27 h 43"/>
                <a:gd name="T28" fmla="*/ 6 w 53"/>
                <a:gd name="T29" fmla="*/ 27 h 43"/>
                <a:gd name="T30" fmla="*/ 16 w 53"/>
                <a:gd name="T31" fmla="*/ 34 h 43"/>
                <a:gd name="T32" fmla="*/ 3 w 53"/>
                <a:gd name="T33" fmla="*/ 39 h 43"/>
                <a:gd name="T34" fmla="*/ 0 w 53"/>
                <a:gd name="T35" fmla="*/ 39 h 43"/>
                <a:gd name="T36" fmla="*/ 17 w 53"/>
                <a:gd name="T37" fmla="*/ 43 h 43"/>
                <a:gd name="T38" fmla="*/ 47 w 53"/>
                <a:gd name="T39" fmla="*/ 13 h 43"/>
                <a:gd name="T40" fmla="*/ 47 w 53"/>
                <a:gd name="T41" fmla="*/ 11 h 43"/>
                <a:gd name="T42" fmla="*/ 53 w 53"/>
                <a:gd name="T43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3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4" y="4"/>
                  </a:cubicBezTo>
                  <a:cubicBezTo>
                    <a:pt x="42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3"/>
                    <a:pt x="17" y="43"/>
                  </a:cubicBezTo>
                  <a:cubicBezTo>
                    <a:pt x="37" y="43"/>
                    <a:pt x="47" y="27"/>
                    <a:pt x="47" y="13"/>
                  </a:cubicBezTo>
                  <a:cubicBezTo>
                    <a:pt x="47" y="12"/>
                    <a:pt x="47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008063" y="3667125"/>
              <a:ext cx="95250" cy="9525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3 h 25"/>
                <a:gd name="T4" fmla="*/ 13 w 25"/>
                <a:gd name="T5" fmla="*/ 25 h 25"/>
                <a:gd name="T6" fmla="*/ 25 w 25"/>
                <a:gd name="T7" fmla="*/ 13 h 25"/>
                <a:gd name="T8" fmla="*/ 13 w 25"/>
                <a:gd name="T9" fmla="*/ 0 h 25"/>
                <a:gd name="T10" fmla="*/ 13 w 25"/>
                <a:gd name="T11" fmla="*/ 21 h 25"/>
                <a:gd name="T12" fmla="*/ 5 w 25"/>
                <a:gd name="T13" fmla="*/ 13 h 25"/>
                <a:gd name="T14" fmla="*/ 13 w 25"/>
                <a:gd name="T15" fmla="*/ 5 h 25"/>
                <a:gd name="T16" fmla="*/ 21 w 25"/>
                <a:gd name="T17" fmla="*/ 13 h 25"/>
                <a:gd name="T18" fmla="*/ 13 w 25"/>
                <a:gd name="T1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3"/>
                  </a:cubicBezTo>
                  <a:cubicBezTo>
                    <a:pt x="25" y="6"/>
                    <a:pt x="19" y="0"/>
                    <a:pt x="13" y="0"/>
                  </a:cubicBezTo>
                  <a:close/>
                  <a:moveTo>
                    <a:pt x="13" y="21"/>
                  </a:moveTo>
                  <a:cubicBezTo>
                    <a:pt x="8" y="21"/>
                    <a:pt x="5" y="17"/>
                    <a:pt x="5" y="13"/>
                  </a:cubicBezTo>
                  <a:cubicBezTo>
                    <a:pt x="5" y="8"/>
                    <a:pt x="8" y="5"/>
                    <a:pt x="13" y="5"/>
                  </a:cubicBezTo>
                  <a:cubicBezTo>
                    <a:pt x="17" y="5"/>
                    <a:pt x="21" y="8"/>
                    <a:pt x="21" y="13"/>
                  </a:cubicBezTo>
                  <a:cubicBezTo>
                    <a:pt x="21" y="17"/>
                    <a:pt x="17" y="21"/>
                    <a:pt x="13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1095375" y="3656013"/>
              <a:ext cx="19050" cy="222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Freeform 17"/>
            <p:cNvSpPr>
              <a:spLocks noEditPoints="1"/>
            </p:cNvSpPr>
            <p:nvPr/>
          </p:nvSpPr>
          <p:spPr bwMode="auto">
            <a:xfrm>
              <a:off x="966788" y="3625850"/>
              <a:ext cx="180975" cy="182562"/>
            </a:xfrm>
            <a:custGeom>
              <a:avLst/>
              <a:gdLst>
                <a:gd name="T0" fmla="*/ 44 w 48"/>
                <a:gd name="T1" fmla="*/ 4 h 48"/>
                <a:gd name="T2" fmla="*/ 34 w 48"/>
                <a:gd name="T3" fmla="*/ 0 h 48"/>
                <a:gd name="T4" fmla="*/ 14 w 48"/>
                <a:gd name="T5" fmla="*/ 0 h 48"/>
                <a:gd name="T6" fmla="*/ 0 w 48"/>
                <a:gd name="T7" fmla="*/ 14 h 48"/>
                <a:gd name="T8" fmla="*/ 0 w 48"/>
                <a:gd name="T9" fmla="*/ 34 h 48"/>
                <a:gd name="T10" fmla="*/ 4 w 48"/>
                <a:gd name="T11" fmla="*/ 44 h 48"/>
                <a:gd name="T12" fmla="*/ 14 w 48"/>
                <a:gd name="T13" fmla="*/ 48 h 48"/>
                <a:gd name="T14" fmla="*/ 33 w 48"/>
                <a:gd name="T15" fmla="*/ 48 h 48"/>
                <a:gd name="T16" fmla="*/ 44 w 48"/>
                <a:gd name="T17" fmla="*/ 44 h 48"/>
                <a:gd name="T18" fmla="*/ 48 w 48"/>
                <a:gd name="T19" fmla="*/ 34 h 48"/>
                <a:gd name="T20" fmla="*/ 48 w 48"/>
                <a:gd name="T21" fmla="*/ 14 h 48"/>
                <a:gd name="T22" fmla="*/ 44 w 48"/>
                <a:gd name="T23" fmla="*/ 4 h 48"/>
                <a:gd name="T24" fmla="*/ 43 w 48"/>
                <a:gd name="T25" fmla="*/ 34 h 48"/>
                <a:gd name="T26" fmla="*/ 41 w 48"/>
                <a:gd name="T27" fmla="*/ 41 h 48"/>
                <a:gd name="T28" fmla="*/ 33 w 48"/>
                <a:gd name="T29" fmla="*/ 43 h 48"/>
                <a:gd name="T30" fmla="*/ 14 w 48"/>
                <a:gd name="T31" fmla="*/ 43 h 48"/>
                <a:gd name="T32" fmla="*/ 7 w 48"/>
                <a:gd name="T33" fmla="*/ 41 h 48"/>
                <a:gd name="T34" fmla="*/ 4 w 48"/>
                <a:gd name="T35" fmla="*/ 34 h 48"/>
                <a:gd name="T36" fmla="*/ 4 w 48"/>
                <a:gd name="T37" fmla="*/ 14 h 48"/>
                <a:gd name="T38" fmla="*/ 7 w 48"/>
                <a:gd name="T39" fmla="*/ 7 h 48"/>
                <a:gd name="T40" fmla="*/ 14 w 48"/>
                <a:gd name="T41" fmla="*/ 4 h 48"/>
                <a:gd name="T42" fmla="*/ 34 w 48"/>
                <a:gd name="T43" fmla="*/ 4 h 48"/>
                <a:gd name="T44" fmla="*/ 41 w 48"/>
                <a:gd name="T45" fmla="*/ 7 h 48"/>
                <a:gd name="T46" fmla="*/ 43 w 48"/>
                <a:gd name="T47" fmla="*/ 14 h 48"/>
                <a:gd name="T48" fmla="*/ 43 w 48"/>
                <a:gd name="T49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48">
                  <a:moveTo>
                    <a:pt x="44" y="4"/>
                  </a:moveTo>
                  <a:cubicBezTo>
                    <a:pt x="41" y="1"/>
                    <a:pt x="38" y="0"/>
                    <a:pt x="3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" y="0"/>
                    <a:pt x="0" y="5"/>
                    <a:pt x="0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1" y="41"/>
                    <a:pt x="4" y="44"/>
                  </a:cubicBezTo>
                  <a:cubicBezTo>
                    <a:pt x="6" y="46"/>
                    <a:pt x="10" y="48"/>
                    <a:pt x="14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48"/>
                    <a:pt x="41" y="46"/>
                    <a:pt x="44" y="44"/>
                  </a:cubicBezTo>
                  <a:cubicBezTo>
                    <a:pt x="46" y="41"/>
                    <a:pt x="48" y="38"/>
                    <a:pt x="48" y="3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6" y="6"/>
                    <a:pt x="44" y="4"/>
                  </a:cubicBezTo>
                  <a:close/>
                  <a:moveTo>
                    <a:pt x="43" y="34"/>
                  </a:moveTo>
                  <a:cubicBezTo>
                    <a:pt x="43" y="37"/>
                    <a:pt x="42" y="39"/>
                    <a:pt x="41" y="41"/>
                  </a:cubicBezTo>
                  <a:cubicBezTo>
                    <a:pt x="39" y="42"/>
                    <a:pt x="36" y="43"/>
                    <a:pt x="33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3"/>
                    <a:pt x="9" y="42"/>
                    <a:pt x="7" y="41"/>
                  </a:cubicBezTo>
                  <a:cubicBezTo>
                    <a:pt x="5" y="39"/>
                    <a:pt x="4" y="37"/>
                    <a:pt x="4" y="3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7" y="4"/>
                    <a:pt x="39" y="5"/>
                    <a:pt x="41" y="7"/>
                  </a:cubicBezTo>
                  <a:cubicBezTo>
                    <a:pt x="42" y="9"/>
                    <a:pt x="43" y="11"/>
                    <a:pt x="43" y="14"/>
                  </a:cubicBezTo>
                  <a:cubicBezTo>
                    <a:pt x="43" y="34"/>
                    <a:pt x="43" y="34"/>
                    <a:pt x="4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2" name="Grup 31"/>
          <p:cNvGrpSpPr/>
          <p:nvPr/>
        </p:nvGrpSpPr>
        <p:grpSpPr>
          <a:xfrm>
            <a:off x="9599747" y="2993311"/>
            <a:ext cx="941327" cy="950137"/>
            <a:chOff x="2859088" y="3333750"/>
            <a:chExt cx="1017588" cy="1027112"/>
          </a:xfrm>
        </p:grpSpPr>
        <p:sp>
          <p:nvSpPr>
            <p:cNvPr id="33" name="Oval 7"/>
            <p:cNvSpPr>
              <a:spLocks noChangeArrowheads="1"/>
            </p:cNvSpPr>
            <p:nvPr/>
          </p:nvSpPr>
          <p:spPr bwMode="auto">
            <a:xfrm>
              <a:off x="2859088" y="3333750"/>
              <a:ext cx="1017588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AB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Oval 9"/>
            <p:cNvSpPr>
              <a:spLocks noChangeArrowheads="1"/>
            </p:cNvSpPr>
            <p:nvPr/>
          </p:nvSpPr>
          <p:spPr bwMode="auto">
            <a:xfrm>
              <a:off x="2925763" y="3394075"/>
              <a:ext cx="895350" cy="906462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" name="Freeform 18"/>
            <p:cNvSpPr>
              <a:spLocks noEditPoints="1"/>
            </p:cNvSpPr>
            <p:nvPr/>
          </p:nvSpPr>
          <p:spPr bwMode="auto">
            <a:xfrm>
              <a:off x="3136900" y="3660775"/>
              <a:ext cx="473075" cy="377825"/>
            </a:xfrm>
            <a:custGeom>
              <a:avLst/>
              <a:gdLst>
                <a:gd name="T0" fmla="*/ 52 w 126"/>
                <a:gd name="T1" fmla="*/ 8 h 100"/>
                <a:gd name="T2" fmla="*/ 41 w 126"/>
                <a:gd name="T3" fmla="*/ 22 h 100"/>
                <a:gd name="T4" fmla="*/ 4 w 126"/>
                <a:gd name="T5" fmla="*/ 56 h 100"/>
                <a:gd name="T6" fmla="*/ 48 w 126"/>
                <a:gd name="T7" fmla="*/ 66 h 100"/>
                <a:gd name="T8" fmla="*/ 104 w 126"/>
                <a:gd name="T9" fmla="*/ 83 h 100"/>
                <a:gd name="T10" fmla="*/ 93 w 126"/>
                <a:gd name="T11" fmla="*/ 4 h 100"/>
                <a:gd name="T12" fmla="*/ 60 w 126"/>
                <a:gd name="T13" fmla="*/ 18 h 100"/>
                <a:gd name="T14" fmla="*/ 54 w 126"/>
                <a:gd name="T15" fmla="*/ 4 h 100"/>
                <a:gd name="T16" fmla="*/ 95 w 126"/>
                <a:gd name="T17" fmla="*/ 16 h 100"/>
                <a:gd name="T18" fmla="*/ 97 w 126"/>
                <a:gd name="T19" fmla="*/ 26 h 100"/>
                <a:gd name="T20" fmla="*/ 95 w 126"/>
                <a:gd name="T21" fmla="*/ 16 h 100"/>
                <a:gd name="T22" fmla="*/ 26 w 126"/>
                <a:gd name="T23" fmla="*/ 36 h 100"/>
                <a:gd name="T24" fmla="*/ 27 w 126"/>
                <a:gd name="T25" fmla="*/ 43 h 100"/>
                <a:gd name="T26" fmla="*/ 37 w 126"/>
                <a:gd name="T27" fmla="*/ 44 h 100"/>
                <a:gd name="T28" fmla="*/ 35 w 126"/>
                <a:gd name="T29" fmla="*/ 48 h 100"/>
                <a:gd name="T30" fmla="*/ 30 w 126"/>
                <a:gd name="T31" fmla="*/ 55 h 100"/>
                <a:gd name="T32" fmla="*/ 24 w 126"/>
                <a:gd name="T33" fmla="*/ 57 h 100"/>
                <a:gd name="T34" fmla="*/ 22 w 126"/>
                <a:gd name="T35" fmla="*/ 51 h 100"/>
                <a:gd name="T36" fmla="*/ 12 w 126"/>
                <a:gd name="T37" fmla="*/ 50 h 100"/>
                <a:gd name="T38" fmla="*/ 14 w 126"/>
                <a:gd name="T39" fmla="*/ 46 h 100"/>
                <a:gd name="T40" fmla="*/ 21 w 126"/>
                <a:gd name="T41" fmla="*/ 44 h 100"/>
                <a:gd name="T42" fmla="*/ 21 w 126"/>
                <a:gd name="T43" fmla="*/ 34 h 100"/>
                <a:gd name="T44" fmla="*/ 93 w 126"/>
                <a:gd name="T45" fmla="*/ 31 h 100"/>
                <a:gd name="T46" fmla="*/ 84 w 126"/>
                <a:gd name="T47" fmla="*/ 34 h 100"/>
                <a:gd name="T48" fmla="*/ 106 w 126"/>
                <a:gd name="T49" fmla="*/ 24 h 100"/>
                <a:gd name="T50" fmla="*/ 108 w 126"/>
                <a:gd name="T51" fmla="*/ 33 h 100"/>
                <a:gd name="T52" fmla="*/ 106 w 126"/>
                <a:gd name="T53" fmla="*/ 24 h 100"/>
                <a:gd name="T54" fmla="*/ 105 w 126"/>
                <a:gd name="T55" fmla="*/ 39 h 100"/>
                <a:gd name="T56" fmla="*/ 95 w 126"/>
                <a:gd name="T57" fmla="*/ 41 h 100"/>
                <a:gd name="T58" fmla="*/ 59 w 126"/>
                <a:gd name="T59" fmla="*/ 47 h 100"/>
                <a:gd name="T60" fmla="*/ 59 w 126"/>
                <a:gd name="T61" fmla="*/ 47 h 100"/>
                <a:gd name="T62" fmla="*/ 72 w 126"/>
                <a:gd name="T63" fmla="*/ 48 h 100"/>
                <a:gd name="T64" fmla="*/ 70 w 126"/>
                <a:gd name="T65" fmla="*/ 51 h 100"/>
                <a:gd name="T66" fmla="*/ 56 w 126"/>
                <a:gd name="T67" fmla="*/ 5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6" h="100">
                  <a:moveTo>
                    <a:pt x="54" y="4"/>
                  </a:moveTo>
                  <a:cubicBezTo>
                    <a:pt x="52" y="5"/>
                    <a:pt x="51" y="6"/>
                    <a:pt x="52" y="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4" y="17"/>
                    <a:pt x="27" y="19"/>
                    <a:pt x="19" y="20"/>
                  </a:cubicBezTo>
                  <a:cubicBezTo>
                    <a:pt x="3" y="24"/>
                    <a:pt x="0" y="41"/>
                    <a:pt x="4" y="56"/>
                  </a:cubicBezTo>
                  <a:cubicBezTo>
                    <a:pt x="7" y="72"/>
                    <a:pt x="27" y="100"/>
                    <a:pt x="43" y="97"/>
                  </a:cubicBezTo>
                  <a:cubicBezTo>
                    <a:pt x="51" y="95"/>
                    <a:pt x="44" y="73"/>
                    <a:pt x="48" y="66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93" y="62"/>
                    <a:pt x="96" y="85"/>
                    <a:pt x="104" y="83"/>
                  </a:cubicBezTo>
                  <a:cubicBezTo>
                    <a:pt x="120" y="79"/>
                    <a:pt x="126" y="45"/>
                    <a:pt x="122" y="30"/>
                  </a:cubicBezTo>
                  <a:cubicBezTo>
                    <a:pt x="119" y="14"/>
                    <a:pt x="109" y="0"/>
                    <a:pt x="93" y="4"/>
                  </a:cubicBezTo>
                  <a:cubicBezTo>
                    <a:pt x="85" y="5"/>
                    <a:pt x="78" y="8"/>
                    <a:pt x="74" y="15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5"/>
                    <a:pt x="56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lose/>
                  <a:moveTo>
                    <a:pt x="95" y="16"/>
                  </a:moveTo>
                  <a:cubicBezTo>
                    <a:pt x="97" y="16"/>
                    <a:pt x="100" y="17"/>
                    <a:pt x="100" y="20"/>
                  </a:cubicBezTo>
                  <a:cubicBezTo>
                    <a:pt x="101" y="23"/>
                    <a:pt x="99" y="25"/>
                    <a:pt x="97" y="26"/>
                  </a:cubicBezTo>
                  <a:cubicBezTo>
                    <a:pt x="94" y="26"/>
                    <a:pt x="92" y="25"/>
                    <a:pt x="91" y="22"/>
                  </a:cubicBezTo>
                  <a:cubicBezTo>
                    <a:pt x="90" y="20"/>
                    <a:pt x="92" y="17"/>
                    <a:pt x="95" y="16"/>
                  </a:cubicBezTo>
                  <a:close/>
                  <a:moveTo>
                    <a:pt x="21" y="34"/>
                  </a:moveTo>
                  <a:cubicBezTo>
                    <a:pt x="23" y="34"/>
                    <a:pt x="25" y="35"/>
                    <a:pt x="26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5" y="41"/>
                    <a:pt x="37" y="42"/>
                    <a:pt x="37" y="44"/>
                  </a:cubicBezTo>
                  <a:cubicBezTo>
                    <a:pt x="38" y="46"/>
                    <a:pt x="36" y="47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7"/>
                    <a:pt x="29" y="59"/>
                    <a:pt x="27" y="59"/>
                  </a:cubicBezTo>
                  <a:cubicBezTo>
                    <a:pt x="26" y="60"/>
                    <a:pt x="24" y="59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2" y="52"/>
                    <a:pt x="12" y="50"/>
                  </a:cubicBezTo>
                  <a:cubicBezTo>
                    <a:pt x="12" y="48"/>
                    <a:pt x="13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20" y="35"/>
                    <a:pt x="21" y="34"/>
                  </a:cubicBezTo>
                  <a:close/>
                  <a:moveTo>
                    <a:pt x="87" y="28"/>
                  </a:moveTo>
                  <a:cubicBezTo>
                    <a:pt x="90" y="27"/>
                    <a:pt x="93" y="29"/>
                    <a:pt x="93" y="31"/>
                  </a:cubicBezTo>
                  <a:cubicBezTo>
                    <a:pt x="94" y="34"/>
                    <a:pt x="92" y="37"/>
                    <a:pt x="90" y="37"/>
                  </a:cubicBezTo>
                  <a:cubicBezTo>
                    <a:pt x="87" y="38"/>
                    <a:pt x="84" y="36"/>
                    <a:pt x="84" y="34"/>
                  </a:cubicBezTo>
                  <a:cubicBezTo>
                    <a:pt x="83" y="31"/>
                    <a:pt x="85" y="28"/>
                    <a:pt x="87" y="28"/>
                  </a:cubicBezTo>
                  <a:close/>
                  <a:moveTo>
                    <a:pt x="106" y="24"/>
                  </a:moveTo>
                  <a:cubicBezTo>
                    <a:pt x="109" y="23"/>
                    <a:pt x="111" y="25"/>
                    <a:pt x="112" y="27"/>
                  </a:cubicBezTo>
                  <a:cubicBezTo>
                    <a:pt x="112" y="30"/>
                    <a:pt x="111" y="32"/>
                    <a:pt x="108" y="33"/>
                  </a:cubicBezTo>
                  <a:cubicBezTo>
                    <a:pt x="106" y="34"/>
                    <a:pt x="103" y="32"/>
                    <a:pt x="103" y="29"/>
                  </a:cubicBezTo>
                  <a:cubicBezTo>
                    <a:pt x="102" y="27"/>
                    <a:pt x="104" y="24"/>
                    <a:pt x="106" y="24"/>
                  </a:cubicBezTo>
                  <a:close/>
                  <a:moveTo>
                    <a:pt x="99" y="35"/>
                  </a:moveTo>
                  <a:cubicBezTo>
                    <a:pt x="101" y="35"/>
                    <a:pt x="104" y="36"/>
                    <a:pt x="105" y="39"/>
                  </a:cubicBezTo>
                  <a:cubicBezTo>
                    <a:pt x="105" y="41"/>
                    <a:pt x="104" y="44"/>
                    <a:pt x="101" y="44"/>
                  </a:cubicBezTo>
                  <a:cubicBezTo>
                    <a:pt x="98" y="45"/>
                    <a:pt x="96" y="43"/>
                    <a:pt x="95" y="41"/>
                  </a:cubicBezTo>
                  <a:cubicBezTo>
                    <a:pt x="95" y="38"/>
                    <a:pt x="96" y="36"/>
                    <a:pt x="99" y="35"/>
                  </a:cubicBezTo>
                  <a:close/>
                  <a:moveTo>
                    <a:pt x="59" y="47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70" y="45"/>
                    <a:pt x="72" y="46"/>
                    <a:pt x="72" y="48"/>
                  </a:cubicBezTo>
                  <a:cubicBezTo>
                    <a:pt x="73" y="49"/>
                    <a:pt x="72" y="51"/>
                    <a:pt x="70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9" y="54"/>
                    <a:pt x="57" y="53"/>
                    <a:pt x="56" y="51"/>
                  </a:cubicBezTo>
                  <a:cubicBezTo>
                    <a:pt x="56" y="50"/>
                    <a:pt x="57" y="48"/>
                    <a:pt x="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7" name="Grup 36"/>
          <p:cNvGrpSpPr/>
          <p:nvPr/>
        </p:nvGrpSpPr>
        <p:grpSpPr>
          <a:xfrm>
            <a:off x="8563613" y="2993311"/>
            <a:ext cx="942795" cy="950137"/>
            <a:chOff x="1670050" y="3333750"/>
            <a:chExt cx="1019175" cy="1027112"/>
          </a:xfrm>
        </p:grpSpPr>
        <p:sp>
          <p:nvSpPr>
            <p:cNvPr id="38" name="Oval 6"/>
            <p:cNvSpPr>
              <a:spLocks noChangeArrowheads="1"/>
            </p:cNvSpPr>
            <p:nvPr/>
          </p:nvSpPr>
          <p:spPr bwMode="auto">
            <a:xfrm>
              <a:off x="1670050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" name="Oval 12"/>
            <p:cNvSpPr>
              <a:spLocks noChangeArrowheads="1"/>
            </p:cNvSpPr>
            <p:nvPr/>
          </p:nvSpPr>
          <p:spPr bwMode="auto">
            <a:xfrm>
              <a:off x="1730375" y="3394075"/>
              <a:ext cx="895350" cy="906462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Freeform 19"/>
            <p:cNvSpPr>
              <a:spLocks noEditPoints="1"/>
            </p:cNvSpPr>
            <p:nvPr/>
          </p:nvSpPr>
          <p:spPr bwMode="auto">
            <a:xfrm>
              <a:off x="1971675" y="3576638"/>
              <a:ext cx="412750" cy="541337"/>
            </a:xfrm>
            <a:custGeom>
              <a:avLst/>
              <a:gdLst>
                <a:gd name="T0" fmla="*/ 61 w 110"/>
                <a:gd name="T1" fmla="*/ 132 h 143"/>
                <a:gd name="T2" fmla="*/ 105 w 110"/>
                <a:gd name="T3" fmla="*/ 37 h 143"/>
                <a:gd name="T4" fmla="*/ 100 w 110"/>
                <a:gd name="T5" fmla="*/ 22 h 143"/>
                <a:gd name="T6" fmla="*/ 65 w 110"/>
                <a:gd name="T7" fmla="*/ 5 h 143"/>
                <a:gd name="T8" fmla="*/ 49 w 110"/>
                <a:gd name="T9" fmla="*/ 11 h 143"/>
                <a:gd name="T10" fmla="*/ 5 w 110"/>
                <a:gd name="T11" fmla="*/ 106 h 143"/>
                <a:gd name="T12" fmla="*/ 11 w 110"/>
                <a:gd name="T13" fmla="*/ 122 h 143"/>
                <a:gd name="T14" fmla="*/ 45 w 110"/>
                <a:gd name="T15" fmla="*/ 138 h 143"/>
                <a:gd name="T16" fmla="*/ 61 w 110"/>
                <a:gd name="T17" fmla="*/ 132 h 143"/>
                <a:gd name="T18" fmla="*/ 68 w 110"/>
                <a:gd name="T19" fmla="*/ 17 h 143"/>
                <a:gd name="T20" fmla="*/ 67 w 110"/>
                <a:gd name="T21" fmla="*/ 15 h 143"/>
                <a:gd name="T22" fmla="*/ 68 w 110"/>
                <a:gd name="T23" fmla="*/ 14 h 143"/>
                <a:gd name="T24" fmla="*/ 70 w 110"/>
                <a:gd name="T25" fmla="*/ 13 h 143"/>
                <a:gd name="T26" fmla="*/ 91 w 110"/>
                <a:gd name="T27" fmla="*/ 23 h 143"/>
                <a:gd name="T28" fmla="*/ 91 w 110"/>
                <a:gd name="T29" fmla="*/ 25 h 143"/>
                <a:gd name="T30" fmla="*/ 91 w 110"/>
                <a:gd name="T31" fmla="*/ 26 h 143"/>
                <a:gd name="T32" fmla="*/ 89 w 110"/>
                <a:gd name="T33" fmla="*/ 27 h 143"/>
                <a:gd name="T34" fmla="*/ 68 w 110"/>
                <a:gd name="T35" fmla="*/ 17 h 143"/>
                <a:gd name="T36" fmla="*/ 15 w 110"/>
                <a:gd name="T37" fmla="*/ 100 h 143"/>
                <a:gd name="T38" fmla="*/ 54 w 110"/>
                <a:gd name="T39" fmla="*/ 16 h 143"/>
                <a:gd name="T40" fmla="*/ 98 w 110"/>
                <a:gd name="T41" fmla="*/ 37 h 143"/>
                <a:gd name="T42" fmla="*/ 59 w 110"/>
                <a:gd name="T43" fmla="*/ 120 h 143"/>
                <a:gd name="T44" fmla="*/ 15 w 110"/>
                <a:gd name="T45" fmla="*/ 100 h 143"/>
                <a:gd name="T46" fmla="*/ 28 w 110"/>
                <a:gd name="T47" fmla="*/ 119 h 143"/>
                <a:gd name="T48" fmla="*/ 34 w 110"/>
                <a:gd name="T49" fmla="*/ 117 h 143"/>
                <a:gd name="T50" fmla="*/ 36 w 110"/>
                <a:gd name="T51" fmla="*/ 122 h 143"/>
                <a:gd name="T52" fmla="*/ 30 w 110"/>
                <a:gd name="T53" fmla="*/ 125 h 143"/>
                <a:gd name="T54" fmla="*/ 28 w 110"/>
                <a:gd name="T55" fmla="*/ 11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" h="143">
                  <a:moveTo>
                    <a:pt x="61" y="132"/>
                  </a:moveTo>
                  <a:cubicBezTo>
                    <a:pt x="105" y="37"/>
                    <a:pt x="105" y="37"/>
                    <a:pt x="105" y="37"/>
                  </a:cubicBezTo>
                  <a:cubicBezTo>
                    <a:pt x="110" y="27"/>
                    <a:pt x="100" y="22"/>
                    <a:pt x="100" y="22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54" y="0"/>
                    <a:pt x="49" y="11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0" y="117"/>
                    <a:pt x="11" y="122"/>
                    <a:pt x="11" y="122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38"/>
                    <a:pt x="56" y="143"/>
                    <a:pt x="61" y="132"/>
                  </a:cubicBezTo>
                  <a:close/>
                  <a:moveTo>
                    <a:pt x="68" y="17"/>
                  </a:moveTo>
                  <a:cubicBezTo>
                    <a:pt x="67" y="16"/>
                    <a:pt x="67" y="16"/>
                    <a:pt x="6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3"/>
                    <a:pt x="69" y="13"/>
                    <a:pt x="70" y="1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2" y="24"/>
                    <a:pt x="91" y="25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7"/>
                    <a:pt x="90" y="27"/>
                    <a:pt x="89" y="27"/>
                  </a:cubicBezTo>
                  <a:lnTo>
                    <a:pt x="68" y="17"/>
                  </a:lnTo>
                  <a:close/>
                  <a:moveTo>
                    <a:pt x="15" y="100"/>
                  </a:moveTo>
                  <a:cubicBezTo>
                    <a:pt x="54" y="16"/>
                    <a:pt x="54" y="16"/>
                    <a:pt x="54" y="16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59" y="120"/>
                    <a:pt x="59" y="120"/>
                    <a:pt x="59" y="120"/>
                  </a:cubicBezTo>
                  <a:lnTo>
                    <a:pt x="15" y="100"/>
                  </a:lnTo>
                  <a:close/>
                  <a:moveTo>
                    <a:pt x="28" y="119"/>
                  </a:moveTo>
                  <a:cubicBezTo>
                    <a:pt x="29" y="117"/>
                    <a:pt x="32" y="116"/>
                    <a:pt x="34" y="117"/>
                  </a:cubicBezTo>
                  <a:cubicBezTo>
                    <a:pt x="36" y="118"/>
                    <a:pt x="37" y="120"/>
                    <a:pt x="36" y="122"/>
                  </a:cubicBezTo>
                  <a:cubicBezTo>
                    <a:pt x="35" y="125"/>
                    <a:pt x="33" y="126"/>
                    <a:pt x="30" y="125"/>
                  </a:cubicBezTo>
                  <a:cubicBezTo>
                    <a:pt x="28" y="124"/>
                    <a:pt x="27" y="121"/>
                    <a:pt x="28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10634413" y="2993311"/>
            <a:ext cx="942795" cy="950137"/>
            <a:chOff x="4054475" y="3333750"/>
            <a:chExt cx="1019175" cy="1027112"/>
          </a:xfrm>
        </p:grpSpPr>
        <p:sp>
          <p:nvSpPr>
            <p:cNvPr id="42" name="Oval 8"/>
            <p:cNvSpPr>
              <a:spLocks noChangeArrowheads="1"/>
            </p:cNvSpPr>
            <p:nvPr/>
          </p:nvSpPr>
          <p:spPr bwMode="auto">
            <a:xfrm>
              <a:off x="4054475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11A7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Oval 10"/>
            <p:cNvSpPr>
              <a:spLocks noChangeArrowheads="1"/>
            </p:cNvSpPr>
            <p:nvPr/>
          </p:nvSpPr>
          <p:spPr bwMode="auto">
            <a:xfrm>
              <a:off x="4110745" y="3394075"/>
              <a:ext cx="895350" cy="906462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" name="Freeform 20"/>
            <p:cNvSpPr>
              <a:spLocks noEditPoints="1"/>
            </p:cNvSpPr>
            <p:nvPr/>
          </p:nvSpPr>
          <p:spPr bwMode="auto">
            <a:xfrm>
              <a:off x="4335463" y="3629025"/>
              <a:ext cx="463550" cy="334962"/>
            </a:xfrm>
            <a:custGeom>
              <a:avLst/>
              <a:gdLst>
                <a:gd name="T0" fmla="*/ 114 w 123"/>
                <a:gd name="T1" fmla="*/ 9 h 88"/>
                <a:gd name="T2" fmla="*/ 114 w 123"/>
                <a:gd name="T3" fmla="*/ 80 h 88"/>
                <a:gd name="T4" fmla="*/ 9 w 123"/>
                <a:gd name="T5" fmla="*/ 80 h 88"/>
                <a:gd name="T6" fmla="*/ 9 w 123"/>
                <a:gd name="T7" fmla="*/ 9 h 88"/>
                <a:gd name="T8" fmla="*/ 114 w 123"/>
                <a:gd name="T9" fmla="*/ 9 h 88"/>
                <a:gd name="T10" fmla="*/ 0 w 123"/>
                <a:gd name="T11" fmla="*/ 5 h 88"/>
                <a:gd name="T12" fmla="*/ 0 w 123"/>
                <a:gd name="T13" fmla="*/ 84 h 88"/>
                <a:gd name="T14" fmla="*/ 4 w 123"/>
                <a:gd name="T15" fmla="*/ 88 h 88"/>
                <a:gd name="T16" fmla="*/ 119 w 123"/>
                <a:gd name="T17" fmla="*/ 88 h 88"/>
                <a:gd name="T18" fmla="*/ 123 w 123"/>
                <a:gd name="T19" fmla="*/ 84 h 88"/>
                <a:gd name="T20" fmla="*/ 123 w 123"/>
                <a:gd name="T21" fmla="*/ 5 h 88"/>
                <a:gd name="T22" fmla="*/ 119 w 123"/>
                <a:gd name="T23" fmla="*/ 0 h 88"/>
                <a:gd name="T24" fmla="*/ 4 w 123"/>
                <a:gd name="T25" fmla="*/ 0 h 88"/>
                <a:gd name="T26" fmla="*/ 0 w 123"/>
                <a:gd name="T27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88">
                  <a:moveTo>
                    <a:pt x="114" y="9"/>
                  </a:moveTo>
                  <a:cubicBezTo>
                    <a:pt x="114" y="80"/>
                    <a:pt x="114" y="80"/>
                    <a:pt x="114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114" y="9"/>
                  </a:lnTo>
                  <a:close/>
                  <a:moveTo>
                    <a:pt x="0" y="5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6"/>
                    <a:pt x="2" y="88"/>
                    <a:pt x="4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21" y="88"/>
                    <a:pt x="123" y="86"/>
                    <a:pt x="123" y="84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3" y="2"/>
                    <a:pt x="121" y="0"/>
                    <a:pt x="11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" name="Freeform 21"/>
            <p:cNvSpPr>
              <a:spLocks/>
            </p:cNvSpPr>
            <p:nvPr/>
          </p:nvSpPr>
          <p:spPr bwMode="auto">
            <a:xfrm>
              <a:off x="4549775" y="3940175"/>
              <a:ext cx="34925" cy="125412"/>
            </a:xfrm>
            <a:custGeom>
              <a:avLst/>
              <a:gdLst>
                <a:gd name="T0" fmla="*/ 9 w 9"/>
                <a:gd name="T1" fmla="*/ 4 h 33"/>
                <a:gd name="T2" fmla="*/ 5 w 9"/>
                <a:gd name="T3" fmla="*/ 0 h 33"/>
                <a:gd name="T4" fmla="*/ 0 w 9"/>
                <a:gd name="T5" fmla="*/ 4 h 33"/>
                <a:gd name="T6" fmla="*/ 0 w 9"/>
                <a:gd name="T7" fmla="*/ 28 h 33"/>
                <a:gd name="T8" fmla="*/ 5 w 9"/>
                <a:gd name="T9" fmla="*/ 33 h 33"/>
                <a:gd name="T10" fmla="*/ 9 w 9"/>
                <a:gd name="T11" fmla="*/ 28 h 33"/>
                <a:gd name="T12" fmla="*/ 9 w 9"/>
                <a:gd name="T1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3">
                  <a:moveTo>
                    <a:pt x="9" y="4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7" y="33"/>
                    <a:pt x="9" y="31"/>
                    <a:pt x="9" y="28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4467225" y="4032250"/>
              <a:ext cx="200025" cy="33337"/>
            </a:xfrm>
            <a:custGeom>
              <a:avLst/>
              <a:gdLst>
                <a:gd name="T0" fmla="*/ 49 w 53"/>
                <a:gd name="T1" fmla="*/ 9 h 9"/>
                <a:gd name="T2" fmla="*/ 53 w 53"/>
                <a:gd name="T3" fmla="*/ 4 h 9"/>
                <a:gd name="T4" fmla="*/ 49 w 53"/>
                <a:gd name="T5" fmla="*/ 0 h 9"/>
                <a:gd name="T6" fmla="*/ 5 w 53"/>
                <a:gd name="T7" fmla="*/ 0 h 9"/>
                <a:gd name="T8" fmla="*/ 0 w 53"/>
                <a:gd name="T9" fmla="*/ 4 h 9"/>
                <a:gd name="T10" fmla="*/ 5 w 53"/>
                <a:gd name="T11" fmla="*/ 9 h 9"/>
                <a:gd name="T12" fmla="*/ 49 w 5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9">
                  <a:moveTo>
                    <a:pt x="49" y="9"/>
                  </a:moveTo>
                  <a:cubicBezTo>
                    <a:pt x="51" y="9"/>
                    <a:pt x="53" y="7"/>
                    <a:pt x="53" y="4"/>
                  </a:cubicBezTo>
                  <a:cubicBezTo>
                    <a:pt x="53" y="2"/>
                    <a:pt x="51" y="0"/>
                    <a:pt x="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90" y="5541963"/>
            <a:ext cx="37909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30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346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Kimler risk altında?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827439"/>
            <a:ext cx="6910012" cy="400110"/>
            <a:chOff x="554927" y="1881525"/>
            <a:chExt cx="6910012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67187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Aile içi çatışmalar yaşayan, sağlıklı  iletişimi olmayan aile üyeleri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2496993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Hayatlarında kaliteli vakit geçirebileceği  aktiviteler bulunmayanlar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54927" y="3143495"/>
            <a:ext cx="6287250" cy="369332"/>
            <a:chOff x="554927" y="2970954"/>
            <a:chExt cx="6287250" cy="369332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Sosyal ilişkilerinde kendini ifade etmekte güçlük yaşayanlar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3867887"/>
            <a:ext cx="6287250" cy="369332"/>
            <a:chOff x="554927" y="2970954"/>
            <a:chExt cx="6287250" cy="369332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Aileleri teknolojiyi olumsuz ve bilinçsiz kullanan bireyler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34000" r="-1000" b="-70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624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1</a:t>
                </a:r>
                <a:r>
                  <a:rPr lang="tr-TR" sz="2400" b="1" dirty="0" smtClean="0">
                    <a:solidFill>
                      <a:srgbClr val="FAB529"/>
                    </a:solidFill>
                  </a:rPr>
                  <a:t>1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7" name="Grup 26"/>
          <p:cNvGrpSpPr/>
          <p:nvPr/>
        </p:nvGrpSpPr>
        <p:grpSpPr>
          <a:xfrm>
            <a:off x="1027769" y="3415491"/>
            <a:ext cx="3594565" cy="1684051"/>
            <a:chOff x="1027769" y="3415491"/>
            <a:chExt cx="3594565" cy="1684051"/>
          </a:xfrm>
        </p:grpSpPr>
        <p:sp>
          <p:nvSpPr>
            <p:cNvPr id="28" name="Dikdörtgen 27"/>
            <p:cNvSpPr/>
            <p:nvPr/>
          </p:nvSpPr>
          <p:spPr>
            <a:xfrm>
              <a:off x="1027769" y="3415491"/>
              <a:ext cx="3594565" cy="168405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9" name="Metin kutusu 28"/>
            <p:cNvSpPr txBox="1"/>
            <p:nvPr/>
          </p:nvSpPr>
          <p:spPr>
            <a:xfrm>
              <a:off x="1103552" y="3481757"/>
              <a:ext cx="35106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Bağımlı Kullanım:  Sorunun Ağına Takılıp </a:t>
              </a:r>
              <a:r>
                <a:rPr lang="tr-TR" sz="1600" b="1" dirty="0" smtClean="0">
                  <a:solidFill>
                    <a:srgbClr val="575757"/>
                  </a:solidFill>
                </a:rPr>
                <a:t>Kalmak </a:t>
              </a:r>
              <a:r>
                <a:rPr lang="tr-TR" sz="1600" dirty="0" smtClean="0">
                  <a:solidFill>
                    <a:srgbClr val="575757"/>
                  </a:solidFill>
                </a:rPr>
                <a:t>Kişinin </a:t>
              </a:r>
              <a:r>
                <a:rPr lang="tr-TR" sz="1600" dirty="0">
                  <a:solidFill>
                    <a:srgbClr val="575757"/>
                  </a:solidFill>
                </a:rPr>
                <a:t>artık kullanmak için herhangi bir sebebe ihtiyacı yoktur,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bütün zamanını ve eylemlerini sırf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bağlandığı teknoloji ürününe  göre belirler ve o ürüne ayırır.</a:t>
              </a:r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1027769" y="1336251"/>
            <a:ext cx="3510675" cy="1415578"/>
            <a:chOff x="1027769" y="1336251"/>
            <a:chExt cx="3510675" cy="1415578"/>
          </a:xfrm>
        </p:grpSpPr>
        <p:sp>
          <p:nvSpPr>
            <p:cNvPr id="32" name="Dikdörtgen 31"/>
            <p:cNvSpPr/>
            <p:nvPr/>
          </p:nvSpPr>
          <p:spPr>
            <a:xfrm>
              <a:off x="1027769" y="1336251"/>
              <a:ext cx="3130207" cy="1415578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3" name="Metin kutusu 32"/>
            <p:cNvSpPr txBox="1"/>
            <p:nvPr/>
          </p:nvSpPr>
          <p:spPr>
            <a:xfrm>
              <a:off x="1027769" y="1336251"/>
              <a:ext cx="35106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Deneysel Kullanım: Merak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 herhangi bir şekilde bir site,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bir oyun, bir uygulama veya benzer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bir teknoloji ürününden haberdar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olur, onu merak eder ve dener.</a:t>
              </a:r>
            </a:p>
          </p:txBody>
        </p:sp>
      </p:grpSp>
      <p:pic>
        <p:nvPicPr>
          <p:cNvPr id="34" name="Resim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647" y="1115384"/>
            <a:ext cx="1845000" cy="540000"/>
          </a:xfrm>
          <a:prstGeom prst="rect">
            <a:avLst/>
          </a:prstGeom>
        </p:spPr>
      </p:pic>
      <p:grpSp>
        <p:nvGrpSpPr>
          <p:cNvPr id="35" name="Grup 34"/>
          <p:cNvGrpSpPr/>
          <p:nvPr/>
        </p:nvGrpSpPr>
        <p:grpSpPr>
          <a:xfrm>
            <a:off x="5955014" y="700925"/>
            <a:ext cx="3670251" cy="1820134"/>
            <a:chOff x="5955014" y="700925"/>
            <a:chExt cx="3670251" cy="1820134"/>
          </a:xfrm>
        </p:grpSpPr>
        <p:sp>
          <p:nvSpPr>
            <p:cNvPr id="36" name="Dikdörtgen 35"/>
            <p:cNvSpPr/>
            <p:nvPr/>
          </p:nvSpPr>
          <p:spPr>
            <a:xfrm>
              <a:off x="5955014" y="700925"/>
              <a:ext cx="3670251" cy="1820134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Metin kutusu 36"/>
            <p:cNvSpPr txBox="1"/>
            <p:nvPr/>
          </p:nvSpPr>
          <p:spPr>
            <a:xfrm>
              <a:off x="6041640" y="705177"/>
              <a:ext cx="351067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Sosyal Kullanım: Grupla Olmak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Kişinin belli bir teknolojik ürünü devamlı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ve düzenli olarak kullanan bir çevresi vardır, o çevreye girmek veya grup içinde kalmak üzere kendisi de kullanır, grubun gündemine dâhil olur, dışında kalmaktan kurtulur.</a:t>
              </a:r>
            </a:p>
          </p:txBody>
        </p:sp>
      </p:grpSp>
      <p:grpSp>
        <p:nvGrpSpPr>
          <p:cNvPr id="38" name="Grup 37"/>
          <p:cNvGrpSpPr/>
          <p:nvPr/>
        </p:nvGrpSpPr>
        <p:grpSpPr>
          <a:xfrm>
            <a:off x="6136972" y="4528494"/>
            <a:ext cx="4604822" cy="1400667"/>
            <a:chOff x="6136972" y="4528494"/>
            <a:chExt cx="4604822" cy="1400667"/>
          </a:xfrm>
        </p:grpSpPr>
        <p:sp>
          <p:nvSpPr>
            <p:cNvPr id="39" name="Dikdörtgen 38"/>
            <p:cNvSpPr/>
            <p:nvPr/>
          </p:nvSpPr>
          <p:spPr>
            <a:xfrm>
              <a:off x="6136972" y="4528494"/>
              <a:ext cx="4604822" cy="1400667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0" name="Metin kutusu 39"/>
            <p:cNvSpPr txBox="1"/>
            <p:nvPr/>
          </p:nvSpPr>
          <p:spPr>
            <a:xfrm>
              <a:off x="6192642" y="4565266"/>
              <a:ext cx="447815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err="1">
                  <a:solidFill>
                    <a:srgbClr val="575757"/>
                  </a:solidFill>
                </a:rPr>
                <a:t>Operasyonel</a:t>
              </a:r>
              <a:r>
                <a:rPr lang="tr-TR" sz="1600" b="1" dirty="0">
                  <a:solidFill>
                    <a:srgbClr val="575757"/>
                  </a:solidFill>
                </a:rPr>
                <a:t> Kullanım: Belli Bir Amaç Gütmek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 zevk almak, problemlerden kaçmak, boş zaman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doldurmak, can sıkıntısından kurtulmak, insanlardan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uzak kalmak gibi bir amaçla bir teknolojik ürünü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kullanmaya başlar ve kullanmaya devam eder.</a:t>
              </a:r>
            </a:p>
          </p:txBody>
        </p:sp>
      </p:grpSp>
      <p:pic>
        <p:nvPicPr>
          <p:cNvPr id="41" name="Resim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41849" y="3268985"/>
            <a:ext cx="1845000" cy="540000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245444" y="4909285"/>
            <a:ext cx="1845000" cy="540000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986" y="2118126"/>
            <a:ext cx="740475" cy="685914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488" y="5640261"/>
            <a:ext cx="650977" cy="503982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175" y="2780122"/>
            <a:ext cx="1096279" cy="1244425"/>
          </a:xfrm>
          <a:prstGeom prst="rect">
            <a:avLst/>
          </a:prstGeom>
        </p:spPr>
      </p:pic>
      <p:pic>
        <p:nvPicPr>
          <p:cNvPr id="46" name="Resim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178" y="3216662"/>
            <a:ext cx="979312" cy="128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10633"/>
            <a:ext cx="12201525" cy="6858000"/>
          </a:xfrm>
          <a:prstGeom prst="rect">
            <a:avLst/>
          </a:prstGeom>
          <a:blipFill dpi="0" rotWithShape="1">
            <a:blip r:embed="rId2">
              <a:alphaModFix amt="9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12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" name="Dikdörtgen 2"/>
          <p:cNvSpPr/>
          <p:nvPr/>
        </p:nvSpPr>
        <p:spPr>
          <a:xfrm>
            <a:off x="-11112" y="748774"/>
            <a:ext cx="12203112" cy="1057013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2469011" y="836614"/>
            <a:ext cx="7261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Hayatımızdaki gerçekler yerini sanallığa bıraktıkça, 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anı yaşama isteğimizi kaybederiz.</a:t>
            </a:r>
          </a:p>
        </p:txBody>
      </p:sp>
    </p:spTree>
    <p:extLst>
      <p:ext uri="{BB962C8B-B14F-4D97-AF65-F5344CB8AC3E}">
        <p14:creationId xmlns:p14="http://schemas.microsoft.com/office/powerpoint/2010/main" val="188129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3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FAB529"/>
                    </a:solidFill>
                  </a:rPr>
                  <a:t>13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557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Teknolojik bağımlılıklar</a:t>
            </a: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990" y="2165902"/>
            <a:ext cx="8044020" cy="1800000"/>
          </a:xfrm>
          <a:prstGeom prst="rect">
            <a:avLst/>
          </a:prstGeom>
        </p:spPr>
      </p:pic>
      <p:sp>
        <p:nvSpPr>
          <p:cNvPr id="41" name="Freeform 5"/>
          <p:cNvSpPr>
            <a:spLocks/>
          </p:cNvSpPr>
          <p:nvPr/>
        </p:nvSpPr>
        <p:spPr bwMode="auto">
          <a:xfrm>
            <a:off x="588963" y="2997200"/>
            <a:ext cx="11017250" cy="130175"/>
          </a:xfrm>
          <a:custGeom>
            <a:avLst/>
            <a:gdLst>
              <a:gd name="T0" fmla="*/ 2919 w 2935"/>
              <a:gd name="T1" fmla="*/ 32 h 32"/>
              <a:gd name="T2" fmla="*/ 16 w 2935"/>
              <a:gd name="T3" fmla="*/ 32 h 32"/>
              <a:gd name="T4" fmla="*/ 0 w 2935"/>
              <a:gd name="T5" fmla="*/ 16 h 32"/>
              <a:gd name="T6" fmla="*/ 16 w 2935"/>
              <a:gd name="T7" fmla="*/ 0 h 32"/>
              <a:gd name="T8" fmla="*/ 2919 w 2935"/>
              <a:gd name="T9" fmla="*/ 0 h 32"/>
              <a:gd name="T10" fmla="*/ 2935 w 2935"/>
              <a:gd name="T11" fmla="*/ 16 h 32"/>
              <a:gd name="T12" fmla="*/ 2919 w 2935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35" h="32">
                <a:moveTo>
                  <a:pt x="2919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919" y="0"/>
                  <a:pt x="2919" y="0"/>
                  <a:pt x="2919" y="0"/>
                </a:cubicBezTo>
                <a:cubicBezTo>
                  <a:pt x="2927" y="0"/>
                  <a:pt x="2935" y="7"/>
                  <a:pt x="2935" y="16"/>
                </a:cubicBezTo>
                <a:cubicBezTo>
                  <a:pt x="2935" y="25"/>
                  <a:pt x="2927" y="32"/>
                  <a:pt x="2919" y="32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2" name="Resim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944" y="2255902"/>
            <a:ext cx="1620000" cy="1620000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634" y="2260222"/>
            <a:ext cx="1628901" cy="1620000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225" y="2263807"/>
            <a:ext cx="1628901" cy="1620000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5441" y="2263807"/>
            <a:ext cx="1628901" cy="1620000"/>
          </a:xfrm>
          <a:prstGeom prst="rect">
            <a:avLst/>
          </a:prstGeom>
        </p:spPr>
      </p:pic>
      <p:sp>
        <p:nvSpPr>
          <p:cNvPr id="46" name="Metin kutusu 45"/>
          <p:cNvSpPr txBox="1"/>
          <p:nvPr/>
        </p:nvSpPr>
        <p:spPr>
          <a:xfrm>
            <a:off x="2320943" y="4079258"/>
            <a:ext cx="131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E61F4F"/>
                </a:solidFill>
              </a:rPr>
              <a:t>İNTERNET VE</a:t>
            </a:r>
          </a:p>
          <a:p>
            <a:pPr algn="ctr"/>
            <a:r>
              <a:rPr lang="tr-TR" sz="1400" b="1" dirty="0">
                <a:solidFill>
                  <a:srgbClr val="E61F4F"/>
                </a:solidFill>
              </a:rPr>
              <a:t>SOSYAL MEDYA</a:t>
            </a:r>
          </a:p>
        </p:txBody>
      </p:sp>
      <p:sp>
        <p:nvSpPr>
          <p:cNvPr id="47" name="Metin kutusu 46"/>
          <p:cNvSpPr txBox="1"/>
          <p:nvPr/>
        </p:nvSpPr>
        <p:spPr>
          <a:xfrm>
            <a:off x="4575872" y="4078555"/>
            <a:ext cx="95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231F20"/>
                </a:solidFill>
              </a:rPr>
              <a:t>TELEFON</a:t>
            </a:r>
          </a:p>
          <a:p>
            <a:pPr algn="ctr"/>
            <a:r>
              <a:rPr lang="tr-TR" sz="1400" b="1" dirty="0">
                <a:solidFill>
                  <a:srgbClr val="231F20"/>
                </a:solidFill>
              </a:rPr>
              <a:t>VE TABLET</a:t>
            </a:r>
          </a:p>
        </p:txBody>
      </p:sp>
      <p:sp>
        <p:nvSpPr>
          <p:cNvPr id="48" name="Metin kutusu 47"/>
          <p:cNvSpPr txBox="1"/>
          <p:nvPr/>
        </p:nvSpPr>
        <p:spPr>
          <a:xfrm>
            <a:off x="6622997" y="4078839"/>
            <a:ext cx="113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FAB529"/>
                </a:solidFill>
              </a:rPr>
              <a:t>OYUN</a:t>
            </a:r>
          </a:p>
          <a:p>
            <a:pPr algn="ctr"/>
            <a:r>
              <a:rPr lang="tr-TR" sz="1400" b="1" dirty="0">
                <a:solidFill>
                  <a:srgbClr val="FAB529"/>
                </a:solidFill>
              </a:rPr>
              <a:t>KONSOLLARI</a:t>
            </a:r>
          </a:p>
        </p:txBody>
      </p:sp>
      <p:sp>
        <p:nvSpPr>
          <p:cNvPr id="49" name="Metin kutusu 48"/>
          <p:cNvSpPr txBox="1"/>
          <p:nvPr/>
        </p:nvSpPr>
        <p:spPr>
          <a:xfrm>
            <a:off x="8604419" y="4078136"/>
            <a:ext cx="131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11A74F"/>
                </a:solidFill>
              </a:rPr>
              <a:t>BİLGİSAYAR</a:t>
            </a:r>
          </a:p>
          <a:p>
            <a:pPr algn="ctr"/>
            <a:r>
              <a:rPr lang="tr-TR" sz="1400" b="1" dirty="0">
                <a:solidFill>
                  <a:srgbClr val="11A74F"/>
                </a:solidFill>
              </a:rPr>
              <a:t>VE TELEVİZYON</a:t>
            </a:r>
          </a:p>
        </p:txBody>
      </p:sp>
    </p:spTree>
    <p:extLst>
      <p:ext uri="{BB962C8B-B14F-4D97-AF65-F5344CB8AC3E}">
        <p14:creationId xmlns:p14="http://schemas.microsoft.com/office/powerpoint/2010/main" val="356602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41" grpId="0" animBg="1"/>
      <p:bldP spid="46" grpId="0"/>
      <p:bldP spid="47" grpId="0"/>
      <p:bldP spid="48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FAB529"/>
                    </a:solidFill>
                  </a:rPr>
                  <a:t>14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620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Sosyal medya</a:t>
            </a:r>
          </a:p>
          <a:p>
            <a:r>
              <a:rPr lang="tr-TR" sz="6000" b="1" dirty="0"/>
              <a:t>bağımlılık yapar mı?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2396325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Canınız sıkılınca aklınıza gelen ilk seçenekse,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805227"/>
            <a:ext cx="6550548" cy="369332"/>
            <a:chOff x="554927" y="2447025"/>
            <a:chExt cx="6550548" cy="369332"/>
          </a:xfrm>
        </p:grpSpPr>
        <p:sp>
          <p:nvSpPr>
            <p:cNvPr id="41" name="Dikdörtgen 40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Gerçek hayatınızın önüne geçiyorsa,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554927" y="3196091"/>
            <a:ext cx="6844162" cy="369332"/>
            <a:chOff x="554927" y="2447025"/>
            <a:chExt cx="6844162" cy="369332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Günlük hayatınızın ve sorumluluklarınızın aksamasına sebep oluyorsa,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554927" y="3561805"/>
            <a:ext cx="6844162" cy="369332"/>
            <a:chOff x="554927" y="2447025"/>
            <a:chExt cx="6844162" cy="369332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Gerçek arkadaşlıkların yerini sanal arkadaşlıklar ve takipçiler alıyorsa,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9" name="Grup 48"/>
          <p:cNvGrpSpPr/>
          <p:nvPr/>
        </p:nvGrpSpPr>
        <p:grpSpPr>
          <a:xfrm>
            <a:off x="554927" y="3921917"/>
            <a:ext cx="6844162" cy="369332"/>
            <a:chOff x="554927" y="2447025"/>
            <a:chExt cx="6844162" cy="369332"/>
          </a:xfrm>
        </p:grpSpPr>
        <p:sp>
          <p:nvSpPr>
            <p:cNvPr id="50" name="Dikdörtgen 49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Aşırı zaman alıyor ve ulaşılamadığında huzursuzluk oluşturuyorsa,</a:t>
              </a:r>
            </a:p>
          </p:txBody>
        </p:sp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52" name="Grup 51"/>
          <p:cNvGrpSpPr/>
          <p:nvPr/>
        </p:nvGrpSpPr>
        <p:grpSpPr>
          <a:xfrm>
            <a:off x="554927" y="4304007"/>
            <a:ext cx="6844162" cy="646331"/>
            <a:chOff x="554927" y="2447025"/>
            <a:chExt cx="6844162" cy="646331"/>
          </a:xfrm>
        </p:grpSpPr>
        <p:sp>
          <p:nvSpPr>
            <p:cNvPr id="53" name="Dikdörtgen 52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Sürekli bir şeyler paylaşma ihtiyacı duyuyorsanız, </a:t>
              </a:r>
            </a:p>
            <a:p>
              <a:r>
                <a:rPr lang="tr-TR" b="1" dirty="0">
                  <a:solidFill>
                    <a:srgbClr val="575757"/>
                  </a:solidFill>
                </a:rPr>
                <a:t>sosyal medya bağımlısı</a:t>
              </a:r>
              <a:r>
                <a:rPr lang="tr-TR" dirty="0">
                  <a:solidFill>
                    <a:srgbClr val="575757"/>
                  </a:solidFill>
                </a:rPr>
                <a:t> olduğunuzdan söz edilebilir.</a:t>
              </a:r>
            </a:p>
          </p:txBody>
        </p:sp>
        <p:pic>
          <p:nvPicPr>
            <p:cNvPr id="54" name="Resim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1122635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443107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7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FAB529"/>
                    </a:solidFill>
                  </a:rPr>
                  <a:t>15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407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Peki ya oyunlar?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1536631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Giderek oyun başında daha fazla zaman geçirmek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1945533"/>
            <a:ext cx="6550548" cy="646331"/>
            <a:chOff x="554927" y="2447025"/>
            <a:chExt cx="6550548" cy="646331"/>
          </a:xfrm>
        </p:grpSpPr>
        <p:sp>
          <p:nvSpPr>
            <p:cNvPr id="41" name="Dikdörtgen 40"/>
            <p:cNvSpPr/>
            <p:nvPr/>
          </p:nvSpPr>
          <p:spPr>
            <a:xfrm>
              <a:off x="746177" y="2447025"/>
              <a:ext cx="63592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Aile ya da arkadaşlarla birlikte vakit geçirmek yerine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oyun oynamayı tercih etmek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554927" y="2573187"/>
            <a:ext cx="6844162" cy="646331"/>
            <a:chOff x="554927" y="2447025"/>
            <a:chExt cx="6844162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Oyunlarda alınan başarı ve ilerlemeleri gerçek hayattaki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başarılardan daha çok önemsemeye başlamak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554927" y="3200077"/>
            <a:ext cx="6844162" cy="646331"/>
            <a:chOff x="554927" y="2447025"/>
            <a:chExt cx="6844162" cy="646331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Aileden uzaklaşmak, oyun başında geçirilen süreyle ilgili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tartışmalar yaşamak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9" name="Grup 48"/>
          <p:cNvGrpSpPr/>
          <p:nvPr/>
        </p:nvGrpSpPr>
        <p:grpSpPr>
          <a:xfrm>
            <a:off x="554927" y="3846408"/>
            <a:ext cx="6844162" cy="923330"/>
            <a:chOff x="554927" y="2447025"/>
            <a:chExt cx="6844162" cy="923330"/>
          </a:xfrm>
        </p:grpSpPr>
        <p:sp>
          <p:nvSpPr>
            <p:cNvPr id="50" name="Dikdörtgen 49"/>
            <p:cNvSpPr/>
            <p:nvPr/>
          </p:nvSpPr>
          <p:spPr>
            <a:xfrm>
              <a:off x="746176" y="2447025"/>
              <a:ext cx="66529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Oyun başında geçirilen fazla süre sonucu notların kötüleşmesi, devamsızlık sorunları, arkadaşlık ilişkilerinin bozulması, uykusuz kalma sorunlarının görülmesi</a:t>
              </a:r>
            </a:p>
          </p:txBody>
        </p:sp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1122635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443107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65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FAB529"/>
                    </a:solidFill>
                  </a:rPr>
                  <a:t>16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8392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732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Kurtulmak için öneriler:</a:t>
            </a: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8156838" y="1874154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 flipH="1">
            <a:off x="8477309" y="2194626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047206"/>
            <a:ext cx="4497747" cy="369332"/>
            <a:chOff x="554927" y="2047206"/>
            <a:chExt cx="4497747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047206"/>
              <a:ext cx="43064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Yavaş yavaş ama kararlı olarak azaltın.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141872"/>
              <a:ext cx="191250" cy="180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58807" y="2521363"/>
            <a:ext cx="4493867" cy="369332"/>
            <a:chOff x="558807" y="2521363"/>
            <a:chExt cx="4493867" cy="369332"/>
          </a:xfrm>
        </p:grpSpPr>
        <p:sp>
          <p:nvSpPr>
            <p:cNvPr id="41" name="Dikdörtgen 40"/>
            <p:cNvSpPr/>
            <p:nvPr/>
          </p:nvSpPr>
          <p:spPr>
            <a:xfrm>
              <a:off x="746177" y="2521363"/>
              <a:ext cx="43064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Oyunun yerini doldurun (Spor,  hobi, vb.)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7" y="2637392"/>
              <a:ext cx="191250" cy="180000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548975" y="3021150"/>
            <a:ext cx="4702534" cy="646331"/>
            <a:chOff x="548975" y="3021150"/>
            <a:chExt cx="4702534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7" y="3021150"/>
              <a:ext cx="450533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Düşünün! Sanal ortamdaki başarı ve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saygınlık mı daha değerli, gerçek hayattaki mi?</a:t>
              </a: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975" y="3149331"/>
              <a:ext cx="191250" cy="18000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558807" y="3741053"/>
            <a:ext cx="4692702" cy="369332"/>
            <a:chOff x="558807" y="3741053"/>
            <a:chExt cx="4692702" cy="369332"/>
          </a:xfrm>
        </p:grpSpPr>
        <p:sp>
          <p:nvSpPr>
            <p:cNvPr id="47" name="Dikdörtgen 46"/>
            <p:cNvSpPr/>
            <p:nvPr/>
          </p:nvSpPr>
          <p:spPr>
            <a:xfrm>
              <a:off x="746177" y="3741053"/>
              <a:ext cx="45053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Zararlarını, sizden aldıklarını değerlendirin.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7" y="3849164"/>
              <a:ext cx="191250" cy="18000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558807" y="4231838"/>
            <a:ext cx="4692702" cy="369332"/>
            <a:chOff x="558807" y="4231838"/>
            <a:chExt cx="4692702" cy="369332"/>
          </a:xfrm>
        </p:grpSpPr>
        <p:sp>
          <p:nvSpPr>
            <p:cNvPr id="50" name="Dikdörtgen 49"/>
            <p:cNvSpPr/>
            <p:nvPr/>
          </p:nvSpPr>
          <p:spPr>
            <a:xfrm>
              <a:off x="746177" y="4231838"/>
              <a:ext cx="45053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Gerekirse uzman yardımı alın.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7" y="43346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621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FAB529"/>
                    </a:solidFill>
                  </a:rPr>
                  <a:t>17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4431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 Cep telefonu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888132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208604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67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Metin kutusu 28"/>
          <p:cNvSpPr txBox="1"/>
          <p:nvPr/>
        </p:nvSpPr>
        <p:spPr>
          <a:xfrm>
            <a:off x="467905" y="2577740"/>
            <a:ext cx="4448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sık sık kontrol ederim.</a:t>
            </a:r>
          </a:p>
        </p:txBody>
      </p:sp>
      <p:sp>
        <p:nvSpPr>
          <p:cNvPr id="30" name="Dikdörtgen 29"/>
          <p:cNvSpPr/>
          <p:nvPr/>
        </p:nvSpPr>
        <p:spPr>
          <a:xfrm>
            <a:off x="467905" y="1797801"/>
            <a:ext cx="5312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Aşağıdaki cümlelerin en az 5’ine katılıyorsanız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 bağımlısı olma riski taşıdığınız söylenebilir</a:t>
            </a:r>
          </a:p>
        </p:txBody>
      </p:sp>
      <p:sp>
        <p:nvSpPr>
          <p:cNvPr id="2" name="Dikdörtgen 1"/>
          <p:cNvSpPr/>
          <p:nvPr/>
        </p:nvSpPr>
        <p:spPr>
          <a:xfrm>
            <a:off x="467905" y="29277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her zaman yanımda taşırım.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467905" y="324630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Uyuduğumda cep telefonum ulaşabileceğim yerde durur.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67905" y="3585162"/>
            <a:ext cx="6571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kullanmaktan günlük işlerime vakit ayıramıyorum.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467905" y="3935820"/>
            <a:ext cx="6806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Kendimi kötü hissettiğimde cep telefonumu kullanmak bana iyi gelir.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67905" y="4256005"/>
            <a:ext cx="6930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kullanmadığım zamanlarda kendimi kötü hissederim.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71444" y="4601724"/>
            <a:ext cx="8633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Başkalarıyla sohbette veya yemekte birlikteyken bile cep telefonumu sık sık kullanırım.</a:t>
            </a:r>
            <a:endParaRPr lang="tr-TR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2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  <p:bldP spid="29" grpId="0"/>
      <p:bldP spid="30" grpId="0"/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18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33408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679081"/>
            <a:ext cx="6851043" cy="1015663"/>
            <a:chOff x="554927" y="2679081"/>
            <a:chExt cx="6851043" cy="1015663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679081"/>
              <a:ext cx="66597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Sabah uyandığınızda kendinizi hazır hissetmeden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(giyinmeden, kahvaltı etmeden vb.) cep telefonunuzu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elinize almayın. 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804854"/>
              <a:ext cx="191250" cy="180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54927" y="3970890"/>
            <a:ext cx="6550548" cy="707886"/>
            <a:chOff x="554927" y="3970890"/>
            <a:chExt cx="6550548" cy="707886"/>
          </a:xfrm>
        </p:grpSpPr>
        <p:sp>
          <p:nvSpPr>
            <p:cNvPr id="33" name="Dikdörtgen 32"/>
            <p:cNvSpPr/>
            <p:nvPr/>
          </p:nvSpPr>
          <p:spPr>
            <a:xfrm>
              <a:off x="746177" y="3970890"/>
              <a:ext cx="635929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Güne pozitif ve sağlıklı şeylerle başlayın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ve öyle sürdürün.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070072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31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19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31000" t="-24000" r="-1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554927" y="2540145"/>
            <a:ext cx="6847113" cy="1323439"/>
            <a:chOff x="554927" y="2540145"/>
            <a:chExt cx="6847113" cy="1323439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2247" y="2540145"/>
              <a:ext cx="66597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Yatağınıza gitmeden en son 30 dakika önce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telefonunuzu kontrol edin. Eğer mesajlarınız,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cevapsız aramalarınız varsa dönüş yapmak için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ertesi günü bekleyin. 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642439"/>
              <a:ext cx="191250" cy="180000"/>
            </a:xfrm>
            <a:prstGeom prst="rect">
              <a:avLst/>
            </a:prstGeom>
          </p:spPr>
        </p:pic>
      </p:grpSp>
      <p:grpSp>
        <p:nvGrpSpPr>
          <p:cNvPr id="2" name="Grup 1"/>
          <p:cNvGrpSpPr/>
          <p:nvPr/>
        </p:nvGrpSpPr>
        <p:grpSpPr>
          <a:xfrm>
            <a:off x="554927" y="4144690"/>
            <a:ext cx="6546618" cy="400110"/>
            <a:chOff x="554927" y="4144690"/>
            <a:chExt cx="6546618" cy="400110"/>
          </a:xfrm>
        </p:grpSpPr>
        <p:sp>
          <p:nvSpPr>
            <p:cNvPr id="33" name="Dikdörtgen 32"/>
            <p:cNvSpPr/>
            <p:nvPr/>
          </p:nvSpPr>
          <p:spPr>
            <a:xfrm>
              <a:off x="742247" y="4144690"/>
              <a:ext cx="63592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Uyku düzeninizi korumayı önceleyin.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236027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52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506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Sunum içeriği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713303" y="1310684"/>
            <a:ext cx="572009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Bağımlılık nedir?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bağımlılığı nedir?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Belirtileri neler olabilir?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Sebepler neler olabilir?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Kimler risk altında?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Adım </a:t>
            </a:r>
            <a:r>
              <a:rPr lang="tr-TR" sz="2000" dirty="0">
                <a:solidFill>
                  <a:srgbClr val="575757"/>
                </a:solidFill>
              </a:rPr>
              <a:t>adım teknoloji bağımlılığı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Teknolojik bağımlılıklar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Teknoloji </a:t>
            </a:r>
            <a:r>
              <a:rPr lang="tr-TR" sz="2000" dirty="0">
                <a:solidFill>
                  <a:srgbClr val="575757"/>
                </a:solidFill>
              </a:rPr>
              <a:t>kullanımını nasıl zararlı hale getiriyoruz?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bağımlılığının zararları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testi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Kendimi nasıl koruyabilirim?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Bağımlılık riskinden korunmak için neler yapabilirim ?</a:t>
            </a:r>
            <a:endParaRPr lang="tr-TR" sz="2000" b="1" dirty="0">
              <a:solidFill>
                <a:srgbClr val="575757"/>
              </a:solidFill>
            </a:endParaRP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B2B2B2"/>
                    </a:solidFill>
                  </a:rPr>
                  <a:t>02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99" name="Grup 98"/>
          <p:cNvGrpSpPr/>
          <p:nvPr/>
        </p:nvGrpSpPr>
        <p:grpSpPr>
          <a:xfrm>
            <a:off x="510103" y="1353176"/>
            <a:ext cx="203200" cy="3708000"/>
            <a:chOff x="439811" y="1353176"/>
            <a:chExt cx="203200" cy="3708000"/>
          </a:xfrm>
        </p:grpSpPr>
        <p:sp>
          <p:nvSpPr>
            <p:cNvPr id="2142" name="Line 116"/>
            <p:cNvSpPr>
              <a:spLocks noChangeShapeType="1"/>
            </p:cNvSpPr>
            <p:nvPr/>
          </p:nvSpPr>
          <p:spPr bwMode="auto">
            <a:xfrm>
              <a:off x="532765" y="1353176"/>
              <a:ext cx="0" cy="3708000"/>
            </a:xfrm>
            <a:prstGeom prst="line">
              <a:avLst/>
            </a:prstGeom>
            <a:noFill/>
            <a:ln w="285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120"/>
            <p:cNvSpPr>
              <a:spLocks noChangeArrowheads="1"/>
            </p:cNvSpPr>
            <p:nvPr/>
          </p:nvSpPr>
          <p:spPr bwMode="auto">
            <a:xfrm>
              <a:off x="439811" y="1421980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" name="Oval 120"/>
            <p:cNvSpPr>
              <a:spLocks noChangeArrowheads="1"/>
            </p:cNvSpPr>
            <p:nvPr/>
          </p:nvSpPr>
          <p:spPr bwMode="auto">
            <a:xfrm>
              <a:off x="439811" y="1720408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" name="Oval 120"/>
            <p:cNvSpPr>
              <a:spLocks noChangeArrowheads="1"/>
            </p:cNvSpPr>
            <p:nvPr/>
          </p:nvSpPr>
          <p:spPr bwMode="auto">
            <a:xfrm>
              <a:off x="439811" y="2010526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" name="Oval 120"/>
            <p:cNvSpPr>
              <a:spLocks noChangeArrowheads="1"/>
            </p:cNvSpPr>
            <p:nvPr/>
          </p:nvSpPr>
          <p:spPr bwMode="auto">
            <a:xfrm>
              <a:off x="439811" y="2308954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" name="Oval 120"/>
            <p:cNvSpPr>
              <a:spLocks noChangeArrowheads="1"/>
            </p:cNvSpPr>
            <p:nvPr/>
          </p:nvSpPr>
          <p:spPr bwMode="auto">
            <a:xfrm>
              <a:off x="439811" y="2626848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" name="Oval 120"/>
            <p:cNvSpPr>
              <a:spLocks noChangeArrowheads="1"/>
            </p:cNvSpPr>
            <p:nvPr/>
          </p:nvSpPr>
          <p:spPr bwMode="auto">
            <a:xfrm>
              <a:off x="439811" y="2925276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" name="Oval 120"/>
            <p:cNvSpPr>
              <a:spLocks noChangeArrowheads="1"/>
            </p:cNvSpPr>
            <p:nvPr/>
          </p:nvSpPr>
          <p:spPr bwMode="auto">
            <a:xfrm>
              <a:off x="439811" y="3215394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" name="Oval 120"/>
            <p:cNvSpPr>
              <a:spLocks noChangeArrowheads="1"/>
            </p:cNvSpPr>
            <p:nvPr/>
          </p:nvSpPr>
          <p:spPr bwMode="auto">
            <a:xfrm>
              <a:off x="439811" y="3513822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" name="Oval 120"/>
            <p:cNvSpPr>
              <a:spLocks noChangeArrowheads="1"/>
            </p:cNvSpPr>
            <p:nvPr/>
          </p:nvSpPr>
          <p:spPr bwMode="auto">
            <a:xfrm>
              <a:off x="439811" y="3849865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" name="Oval 120"/>
            <p:cNvSpPr>
              <a:spLocks noChangeArrowheads="1"/>
            </p:cNvSpPr>
            <p:nvPr/>
          </p:nvSpPr>
          <p:spPr bwMode="auto">
            <a:xfrm>
              <a:off x="439811" y="4148293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" name="Oval 120"/>
            <p:cNvSpPr>
              <a:spLocks noChangeArrowheads="1"/>
            </p:cNvSpPr>
            <p:nvPr/>
          </p:nvSpPr>
          <p:spPr bwMode="auto">
            <a:xfrm>
              <a:off x="439811" y="4438411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" name="Oval 120"/>
            <p:cNvSpPr>
              <a:spLocks noChangeArrowheads="1"/>
            </p:cNvSpPr>
            <p:nvPr/>
          </p:nvSpPr>
          <p:spPr bwMode="auto">
            <a:xfrm>
              <a:off x="439811" y="4736839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53" y="348412"/>
            <a:ext cx="5271247" cy="49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20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35000" t="-24000" r="-14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540145"/>
            <a:ext cx="6851043" cy="707886"/>
            <a:chOff x="554927" y="2540145"/>
            <a:chExt cx="6851043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540145"/>
              <a:ext cx="66597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Cep telefonuyla yapmakta olduğunuz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en önemsiz aktiviteyi azaltarak işe başlayın.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642439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38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21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1000" t="-37000" r="-65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540145"/>
            <a:ext cx="6851043" cy="1015663"/>
            <a:chOff x="554927" y="2540145"/>
            <a:chExt cx="6851043" cy="1015663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540145"/>
              <a:ext cx="66597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Bir kişiyle yüz yüze iletişimdeyken cep telefonunuzu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uzak bir yere koyma veya kapatma konusunda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kendinizle anlaşın.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642439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22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540145"/>
            <a:ext cx="6849217" cy="707886"/>
            <a:chOff x="554927" y="2540145"/>
            <a:chExt cx="6849217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4351" y="2540145"/>
              <a:ext cx="66597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Yemek yerken, arkadaşlarınızla gezerken,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ders çalışırken, cep telefonlarınızı kullanmayın.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642439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90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FAB529"/>
                    </a:solidFill>
                  </a:rPr>
                  <a:t>23</a:t>
                </a:r>
                <a:endParaRPr lang="tr-TR" sz="2400" b="1" dirty="0">
                  <a:solidFill>
                    <a:srgbClr val="FAB529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3935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 kullanımını</a:t>
            </a:r>
          </a:p>
          <a:p>
            <a:r>
              <a:rPr lang="tr-TR" sz="6000" b="1" dirty="0"/>
              <a:t>nasıl zararlı hale getiriyoruz?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2369834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İnterneti denetimsiz, sınırsız ve amaçsızca kullanarak,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805832"/>
            <a:ext cx="8287068" cy="646331"/>
            <a:chOff x="554927" y="2447025"/>
            <a:chExt cx="8287068" cy="646331"/>
          </a:xfrm>
        </p:grpSpPr>
        <p:sp>
          <p:nvSpPr>
            <p:cNvPr id="41" name="Dikdörtgen 40"/>
            <p:cNvSpPr/>
            <p:nvPr/>
          </p:nvSpPr>
          <p:spPr>
            <a:xfrm>
              <a:off x="746176" y="2447025"/>
              <a:ext cx="80958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İnterneti, uygun olmayan içeriklere muhatap olacak şekilde ve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uzun süreli kullanarak,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554927" y="3481114"/>
            <a:ext cx="8144456" cy="646331"/>
            <a:chOff x="554927" y="2447025"/>
            <a:chExt cx="8144456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79532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Teknolojiyi, gündelik yaşamı ve sorumlulukları aksatacak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şekilde kullanarak,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554927" y="4152166"/>
            <a:ext cx="6844162" cy="923330"/>
            <a:chOff x="554927" y="2447025"/>
            <a:chExt cx="6844162" cy="923330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Teknolojiyi; fiziksel, sosyal, psikolojik ve zihinsel gelişimi olumsuz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etkileyecek şekilde kullanarak teknoloji kullanımını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kendimiz için zararlı hale getiririz.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918" y="2739166"/>
            <a:ext cx="2321301" cy="307372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8606976" y="3059668"/>
            <a:ext cx="169918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b="1" dirty="0">
                <a:solidFill>
                  <a:srgbClr val="575757"/>
                </a:solidFill>
              </a:rPr>
              <a:t>SONUÇ</a:t>
            </a:r>
          </a:p>
          <a:p>
            <a:pPr algn="ctr"/>
            <a:endParaRPr lang="tr-TR" sz="2400" b="1" dirty="0">
              <a:solidFill>
                <a:srgbClr val="575757"/>
              </a:solidFill>
            </a:endParaRPr>
          </a:p>
          <a:p>
            <a:pPr algn="ctr"/>
            <a:r>
              <a:rPr lang="tr-TR" sz="2400" dirty="0">
                <a:solidFill>
                  <a:srgbClr val="575757"/>
                </a:solidFill>
              </a:rPr>
              <a:t>Sosyal fobi</a:t>
            </a:r>
          </a:p>
          <a:p>
            <a:pPr algn="ctr"/>
            <a:r>
              <a:rPr lang="tr-TR" sz="2400" dirty="0">
                <a:solidFill>
                  <a:srgbClr val="575757"/>
                </a:solidFill>
              </a:rPr>
              <a:t>Huzursuzluk</a:t>
            </a:r>
          </a:p>
          <a:p>
            <a:pPr algn="ctr"/>
            <a:r>
              <a:rPr lang="tr-TR" sz="2400" dirty="0">
                <a:solidFill>
                  <a:srgbClr val="575757"/>
                </a:solidFill>
              </a:rPr>
              <a:t>Mutsuzluk</a:t>
            </a:r>
          </a:p>
        </p:txBody>
      </p:sp>
    </p:spTree>
    <p:extLst>
      <p:ext uri="{BB962C8B-B14F-4D97-AF65-F5344CB8AC3E}">
        <p14:creationId xmlns:p14="http://schemas.microsoft.com/office/powerpoint/2010/main" val="47545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24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79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gelişebilir!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588550" y="1902046"/>
            <a:ext cx="7367363" cy="707886"/>
            <a:chOff x="588550" y="1902046"/>
            <a:chExt cx="7367363" cy="707886"/>
          </a:xfrm>
        </p:grpSpPr>
        <p:sp>
          <p:nvSpPr>
            <p:cNvPr id="10" name="Dikdörtgen 9"/>
            <p:cNvSpPr/>
            <p:nvPr/>
          </p:nvSpPr>
          <p:spPr>
            <a:xfrm>
              <a:off x="1150596" y="1902046"/>
              <a:ext cx="680531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Çocuk/genç dış dünyadan kopup bilgisayar  ve internet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için diğer </a:t>
              </a:r>
              <a:r>
                <a:rPr lang="tr-TR" sz="2000" b="1" dirty="0">
                  <a:solidFill>
                    <a:srgbClr val="E61F4F"/>
                  </a:solidFill>
                </a:rPr>
                <a:t>sorumluluklarını ihmal edebilir.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550" y="1974965"/>
              <a:ext cx="562047" cy="562047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588550" y="2842349"/>
            <a:ext cx="7367363" cy="707886"/>
            <a:chOff x="588550" y="2842349"/>
            <a:chExt cx="7367363" cy="707886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550" y="2915268"/>
              <a:ext cx="562047" cy="562047"/>
            </a:xfrm>
            <a:prstGeom prst="rect">
              <a:avLst/>
            </a:prstGeom>
          </p:spPr>
        </p:pic>
        <p:sp>
          <p:nvSpPr>
            <p:cNvPr id="20" name="Dikdörtgen 19"/>
            <p:cNvSpPr/>
            <p:nvPr/>
          </p:nvSpPr>
          <p:spPr>
            <a:xfrm>
              <a:off x="1150596" y="2842349"/>
              <a:ext cx="680531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Dışarıda ya da okulda arkadaşlarıyla etkileşim içinde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olmak yerine </a:t>
              </a:r>
              <a:r>
                <a:rPr lang="tr-TR" sz="2000" b="1" dirty="0">
                  <a:solidFill>
                    <a:srgbClr val="E61F4F"/>
                  </a:solidFill>
                </a:rPr>
                <a:t>eve kapanabilir.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588549" y="3782651"/>
            <a:ext cx="7367363" cy="707886"/>
            <a:chOff x="588549" y="3782651"/>
            <a:chExt cx="7367363" cy="707886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549" y="3855571"/>
              <a:ext cx="562047" cy="562047"/>
            </a:xfrm>
            <a:prstGeom prst="rect">
              <a:avLst/>
            </a:prstGeom>
          </p:spPr>
        </p:pic>
        <p:sp>
          <p:nvSpPr>
            <p:cNvPr id="21" name="Dikdörtgen 20"/>
            <p:cNvSpPr/>
            <p:nvPr/>
          </p:nvSpPr>
          <p:spPr>
            <a:xfrm>
              <a:off x="1150595" y="3782651"/>
              <a:ext cx="680531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Kendi oluşturduğu sanal dünyası içinde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kaybolur ve </a:t>
              </a:r>
              <a:r>
                <a:rPr lang="tr-TR" sz="2000" b="1" dirty="0">
                  <a:solidFill>
                    <a:srgbClr val="E61F4F"/>
                  </a:solidFill>
                </a:rPr>
                <a:t>sosyal yaşamdan kopar.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93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25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557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Sağlığımıza zarar verebilir!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696" y="1800721"/>
            <a:ext cx="3661093" cy="368436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886" y="1802452"/>
            <a:ext cx="3862516" cy="35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2000" r="-9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023451"/>
            <a:ext cx="3783324" cy="400110"/>
            <a:chOff x="554927" y="1881525"/>
            <a:chExt cx="3783324" cy="40011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3592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Kişiler arası duyarlılıklar azalması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626295"/>
            <a:ext cx="2200646" cy="400110"/>
            <a:chOff x="554927" y="1881525"/>
            <a:chExt cx="2200646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20093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Özgüvende düşüş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3821973"/>
            <a:ext cx="4486337" cy="707886"/>
            <a:chOff x="554927" y="1881525"/>
            <a:chExt cx="4486337" cy="707886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42950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Çevreyle arasındaki ilişkinin zayıflaması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ya da kopması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237513"/>
            <a:ext cx="4332320" cy="400110"/>
            <a:chOff x="554927" y="1881525"/>
            <a:chExt cx="4332320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41410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Sürekli uykusuz ve yorgun görünmeler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93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2000" r="-9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159749"/>
            <a:ext cx="3857254" cy="707886"/>
            <a:chOff x="554927" y="1881525"/>
            <a:chExt cx="3857254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36660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İnternetteki arkadaşlıkları fiziksel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arkadaşlıklara tercih etme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040389"/>
            <a:ext cx="4582260" cy="400110"/>
            <a:chOff x="554927" y="1881525"/>
            <a:chExt cx="4582260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43910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Sosyal gelişimde önemli ölçüde gerileme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712240"/>
            <a:ext cx="4309109" cy="707886"/>
            <a:chOff x="554927" y="1881525"/>
            <a:chExt cx="4309109" cy="707886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41178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Sosyal kaygı düzeyinde ve saldırganlık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davranışlarında yükselme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57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2000" r="-9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159749"/>
            <a:ext cx="3857254" cy="707886"/>
            <a:chOff x="554927" y="1881525"/>
            <a:chExt cx="3857254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36660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Giderek yalnızlaşma ve yüz yüze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ilişki kurmakta güçlük yaşama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040389"/>
            <a:ext cx="4178688" cy="400110"/>
            <a:chOff x="554927" y="1881525"/>
            <a:chExt cx="4178688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3987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İçe dönüklük (çekinme-kaçınma hâli)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729012"/>
            <a:ext cx="3484074" cy="400110"/>
            <a:chOff x="554927" y="1881525"/>
            <a:chExt cx="3484074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329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Kuru gözler, baş ve sırt ağrıları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26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331828" y="1696072"/>
            <a:ext cx="5528345" cy="3548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481179"/>
            <a:ext cx="10354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Teknoloji bağımlılığının olumsuz etkileri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29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pic>
        <p:nvPicPr>
          <p:cNvPr id="2" name="TeknolojiBagimliligininOlumsuzEtkiler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5509" y="1696072"/>
            <a:ext cx="2000983" cy="354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0000"/>
            </a:blip>
            <a:srcRect/>
            <a:stretch>
              <a:fillRect l="-1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5098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nedir?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428077" y="1485720"/>
            <a:ext cx="5333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Bağımlılık kişinin kullandığı bir nesne veya yaptığı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bir eylem üzerinde kontrolünü kaybetmesi ve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onsuz bir yaşam sürememeye başlamasıdır.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428077" y="255469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Kullanım ve davranış hayatın ciddi bir bölümünü </a:t>
            </a:r>
          </a:p>
          <a:p>
            <a:r>
              <a:rPr lang="tr-TR" dirty="0">
                <a:solidFill>
                  <a:srgbClr val="575757"/>
                </a:solidFill>
              </a:rPr>
              <a:t>kaplar, kişi yapmak zorunda olduğu </a:t>
            </a:r>
          </a:p>
          <a:p>
            <a:r>
              <a:rPr lang="tr-TR" dirty="0">
                <a:solidFill>
                  <a:srgbClr val="575757"/>
                </a:solidFill>
              </a:rPr>
              <a:t>işler ve ilişkiler dışında bütün vaktini ve  </a:t>
            </a:r>
          </a:p>
          <a:p>
            <a:r>
              <a:rPr lang="tr-TR" dirty="0">
                <a:solidFill>
                  <a:srgbClr val="575757"/>
                </a:solidFill>
              </a:rPr>
              <a:t>fiziksel enerjisini büyük oranda bağımlı </a:t>
            </a:r>
          </a:p>
          <a:p>
            <a:r>
              <a:rPr lang="tr-TR" dirty="0">
                <a:solidFill>
                  <a:srgbClr val="575757"/>
                </a:solidFill>
              </a:rPr>
              <a:t>olduğu maddeye veya eyleme yatırır.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28077" y="407699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Günümüzde sıklıkla görülen </a:t>
            </a:r>
          </a:p>
          <a:p>
            <a:r>
              <a:rPr lang="tr-TR" dirty="0">
                <a:solidFill>
                  <a:srgbClr val="575757"/>
                </a:solidFill>
              </a:rPr>
              <a:t>bağımlılıklardan biri de </a:t>
            </a:r>
          </a:p>
          <a:p>
            <a:r>
              <a:rPr lang="tr-TR" dirty="0">
                <a:solidFill>
                  <a:srgbClr val="575757"/>
                </a:solidFill>
              </a:rPr>
              <a:t>teknoloji bağımlılığıdır.</a:t>
            </a:r>
            <a:endParaRPr lang="tr-TR" b="1" dirty="0">
              <a:solidFill>
                <a:srgbClr val="57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8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16" grpId="0"/>
      <p:bldP spid="28" grpId="0" animBg="1"/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100000" t="-7000" r="-15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447166" y="1778516"/>
            <a:ext cx="230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Alternatifler Oluşturun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35784" y="2592497"/>
            <a:ext cx="46417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Evde/okulda ya da ev/okul dışında severek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yapabileceğiniz alternatifler bulun.</a:t>
            </a:r>
          </a:p>
          <a:p>
            <a:r>
              <a:rPr lang="tr-TR" sz="2000" dirty="0">
                <a:solidFill>
                  <a:srgbClr val="575757"/>
                </a:solidFill>
              </a:rPr>
              <a:t>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Bu bir spor ya da hobi çalışmasına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katılmak da olabilir, okulda sınıfça ya 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evde ailece oyunlar oynamak ya 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sohbet etmek de olabilir. </a:t>
            </a:r>
          </a:p>
        </p:txBody>
      </p:sp>
    </p:spTree>
    <p:extLst>
      <p:ext uri="{BB962C8B-B14F-4D97-AF65-F5344CB8AC3E}">
        <p14:creationId xmlns:p14="http://schemas.microsoft.com/office/powerpoint/2010/main" val="2843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447166" y="1778516"/>
            <a:ext cx="216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Hep Oturmak Olmaz!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35784" y="2592497"/>
            <a:ext cx="60730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Sürekli teknolojik alet başında olmak, fiziksel aktivitemizi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kısıtlayarak hareketsiz bir yaşam sürmemize sebep olur</a:t>
            </a:r>
          </a:p>
          <a:p>
            <a:r>
              <a:rPr lang="tr-TR" sz="2000" dirty="0">
                <a:solidFill>
                  <a:srgbClr val="575757"/>
                </a:solidFill>
              </a:rPr>
              <a:t>ve bu durum sağlığımızı olumsuz etkiler.</a:t>
            </a:r>
          </a:p>
        </p:txBody>
      </p:sp>
    </p:spTree>
    <p:extLst>
      <p:ext uri="{BB962C8B-B14F-4D97-AF65-F5344CB8AC3E}">
        <p14:creationId xmlns:p14="http://schemas.microsoft.com/office/powerpoint/2010/main" val="23880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76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447166" y="1778516"/>
            <a:ext cx="2341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Ortak Vakitleri Çoğaltın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35784" y="2592497"/>
            <a:ext cx="54496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Aile olarak geçirdiğiniz ortak vakitlerin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olmasına ve bu vakitlerde herkesin birlikte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olmasına özen gösterin. Özellikle kahvaltı ve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akşam yemeklerini beraberce yemeye dikkat edin. </a:t>
            </a:r>
          </a:p>
        </p:txBody>
      </p:sp>
    </p:spTree>
    <p:extLst>
      <p:ext uri="{BB962C8B-B14F-4D97-AF65-F5344CB8AC3E}">
        <p14:creationId xmlns:p14="http://schemas.microsoft.com/office/powerpoint/2010/main" val="400232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65000" t="-7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447166" y="1778516"/>
            <a:ext cx="2341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Zaman Sınırlaması Şart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35784" y="2592497"/>
            <a:ext cx="3677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ile geçireceğiniz zamanı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başından planlayın.</a:t>
            </a:r>
          </a:p>
        </p:txBody>
      </p:sp>
    </p:spTree>
    <p:extLst>
      <p:ext uri="{BB962C8B-B14F-4D97-AF65-F5344CB8AC3E}">
        <p14:creationId xmlns:p14="http://schemas.microsoft.com/office/powerpoint/2010/main" val="267937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673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Alışkanlıklarınızla Oynayın!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458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Alışkın olduğunuz teknoloji kullanma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zamanını ve mekânını tam zıt saatlere ve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mekânlara kaydırabilirsiniz.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9000" t="-10000" r="-30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65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40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Dış Durdurucu Kullanın!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458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Makul süreyle teknoloji kullanımlarınızın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hemen ardına yapılması zorunlu bir iş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planlayabilirsiniz.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942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668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Kendinize Hedefler Koyun!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850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kullanımınıza makul bir zaman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sınırlaması koyabilir ve bu süreyi yavaş yavaş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azaltabilirsiniz.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52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3986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Çok Kullandığınız İşlevlerden Uzak Durun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50601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Sık kullandığınız teknoloji ürününün işlevinden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olabildiğince uzaklaşıp alternatiflerine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yönelebilir, örneğin sosyal medya çok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kullanıyorsanız klasik mektuplara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başvurabilirsiniz.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756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649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Hatırlatıcı Kartlar Kullanın!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598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Teknolojinin bağımlı kullanımının neler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kaybettireceğini hatırlatıcı kartları evinizin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uygun yerlerine asabilirsiniz.</a:t>
            </a:r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969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16" grpId="0" animBg="1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3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829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Gerektiğinde Yardım İsteyin!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598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Başta okul rehber öğretmeni olmak üzere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ihtiyaç duyduğunuzda uzman desteği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alabilirsiniz.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958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5317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 bağımlılığı</a:t>
            </a:r>
          </a:p>
          <a:p>
            <a:r>
              <a:rPr lang="tr-TR" sz="6000" b="1" dirty="0"/>
              <a:t>nedir?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356650" y="2899693"/>
            <a:ext cx="47693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bağımlılığı, teknolojiyi kullanmada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ve onunla ilişkide kişinin iradesini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kaybetmesi, kendini denetleyememesi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ve onsuz bir yaşam sürememeye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başlaması hâlidir.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t="-24000"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547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0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1246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Spor Yapın!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7967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Spor yapmak vücutta biriken enerjiyi sağlıklı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bir şekilde boşaltmayı sağlayacağından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bağımlılığın tedavi sürecini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kolaylaştırabilecektir.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87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888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Düşüncelerinizi Kontrol Edin!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3514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bağımlılığına sebep olan ya 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bağımlılığını arttıran otomatik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düşüncelerinizi ve </a:t>
            </a:r>
            <a:r>
              <a:rPr lang="tr-TR" sz="2000" dirty="0" err="1">
                <a:solidFill>
                  <a:srgbClr val="575757"/>
                </a:solidFill>
              </a:rPr>
              <a:t>şartlanmışlıklarınızı</a:t>
            </a:r>
            <a:r>
              <a:rPr lang="tr-TR" sz="2000" dirty="0">
                <a:solidFill>
                  <a:srgbClr val="575757"/>
                </a:solidFill>
              </a:rPr>
              <a:t>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gözden geçirebilirsiniz.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5000" t="-16000" r="-11000" b="-13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39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358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Sosyal Beceriler Edinin!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50488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Yeni yeni sosyal becerilerin kazanılması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bağımlılığının tedavisinde oldukça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faydalı olabilmektedir. Kendini ifade edebilme,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iletişim becerilerine sahip olabilme,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öfke kontrolü, zaman yönetimi becerilerine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sahip olabilme gibi…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16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49" y="572053"/>
            <a:ext cx="1372500" cy="123750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777" y="2344766"/>
            <a:ext cx="1698750" cy="18225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80" y="2620391"/>
            <a:ext cx="2362500" cy="127125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999" y="4636713"/>
            <a:ext cx="1001250" cy="1631250"/>
          </a:xfrm>
          <a:prstGeom prst="rect">
            <a:avLst/>
          </a:prstGeom>
        </p:spPr>
      </p:pic>
      <p:sp>
        <p:nvSpPr>
          <p:cNvPr id="48" name="Metin kutusu 47"/>
          <p:cNvSpPr txBox="1"/>
          <p:nvPr/>
        </p:nvSpPr>
        <p:spPr>
          <a:xfrm>
            <a:off x="454743" y="978556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e-sosyal misiniz?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a-sosyal mi?</a:t>
            </a:r>
          </a:p>
        </p:txBody>
      </p:sp>
      <p:sp>
        <p:nvSpPr>
          <p:cNvPr id="49" name="Metin kutusu 48"/>
          <p:cNvSpPr txBox="1"/>
          <p:nvPr/>
        </p:nvSpPr>
        <p:spPr>
          <a:xfrm>
            <a:off x="7156074" y="708153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Hayat nehri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netten akmıyor!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3905207" y="2788108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İnternete bağlı ol,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bağımlı olma.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565484" y="4774656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Sosyal çevreni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sosyal medya ile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kısıtlama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979905" y="4797528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Telefonun çeksin,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ama seni içine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çekmesin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73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210" y="4154824"/>
            <a:ext cx="1816576" cy="1637897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608" y="746788"/>
            <a:ext cx="1698750" cy="18225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356" y="5384455"/>
            <a:ext cx="2003616" cy="1078136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731" y="1724332"/>
            <a:ext cx="1001250" cy="1631250"/>
          </a:xfrm>
          <a:prstGeom prst="rect">
            <a:avLst/>
          </a:prstGeom>
        </p:spPr>
      </p:pic>
      <p:sp>
        <p:nvSpPr>
          <p:cNvPr id="50" name="Metin kutusu 49"/>
          <p:cNvSpPr txBox="1"/>
          <p:nvPr/>
        </p:nvSpPr>
        <p:spPr>
          <a:xfrm>
            <a:off x="3268605" y="1049587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Sıfır teknoloji değil,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sınırsız teknoloji değil,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yeterince teknoloji.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1186870" y="3616215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Teknoloji çözüm üretir,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bağımlılık sorun üretir.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7572227" y="3303500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Azı karar,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çoğu zarar.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391018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kdörtgen 20"/>
          <p:cNvSpPr/>
          <p:nvPr/>
        </p:nvSpPr>
        <p:spPr>
          <a:xfrm>
            <a:off x="0" y="-9525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-84000" b="-4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5246B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0" y="0"/>
            <a:ext cx="6097588" cy="6854825"/>
          </a:xfrm>
          <a:custGeom>
            <a:avLst/>
            <a:gdLst>
              <a:gd name="T0" fmla="*/ 2113 w 3841"/>
              <a:gd name="T1" fmla="*/ 0 h 4318"/>
              <a:gd name="T2" fmla="*/ 0 w 3841"/>
              <a:gd name="T3" fmla="*/ 0 h 4318"/>
              <a:gd name="T4" fmla="*/ 0 w 3841"/>
              <a:gd name="T5" fmla="*/ 4318 h 4318"/>
              <a:gd name="T6" fmla="*/ 3841 w 3841"/>
              <a:gd name="T7" fmla="*/ 4318 h 4318"/>
              <a:gd name="T8" fmla="*/ 3834 w 3841"/>
              <a:gd name="T9" fmla="*/ 4318 h 4318"/>
              <a:gd name="T10" fmla="*/ 2113 w 3841"/>
              <a:gd name="T11" fmla="*/ 0 h 4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1" h="4318">
                <a:moveTo>
                  <a:pt x="2113" y="0"/>
                </a:moveTo>
                <a:lnTo>
                  <a:pt x="0" y="0"/>
                </a:lnTo>
                <a:lnTo>
                  <a:pt x="0" y="4318"/>
                </a:lnTo>
                <a:lnTo>
                  <a:pt x="3841" y="4318"/>
                </a:lnTo>
                <a:lnTo>
                  <a:pt x="3834" y="4318"/>
                </a:lnTo>
                <a:lnTo>
                  <a:pt x="21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0" y="3175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 flipH="1" flipV="1">
            <a:off x="6340763" y="4829175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8766996" y="4026339"/>
            <a:ext cx="3120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teşekkür ederiz</a:t>
            </a:r>
            <a:endParaRPr lang="tr-TR" sz="3600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5699567" y="1087039"/>
            <a:ext cx="5841363" cy="1546741"/>
            <a:chOff x="5699567" y="1972564"/>
            <a:chExt cx="5841363" cy="1546741"/>
          </a:xfrm>
        </p:grpSpPr>
        <p:sp>
          <p:nvSpPr>
            <p:cNvPr id="16" name="Metin kutusu 15"/>
            <p:cNvSpPr txBox="1"/>
            <p:nvPr/>
          </p:nvSpPr>
          <p:spPr>
            <a:xfrm>
              <a:off x="5699567" y="1972564"/>
              <a:ext cx="56683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5400" dirty="0">
                  <a:solidFill>
                    <a:schemeClr val="bg1"/>
                  </a:solidFill>
                </a:rPr>
                <a:t>teknolojiye bağımlı</a:t>
              </a:r>
            </a:p>
          </p:txBody>
        </p:sp>
        <p:sp>
          <p:nvSpPr>
            <p:cNvPr id="18" name="Metin kutusu 17"/>
            <p:cNvSpPr txBox="1"/>
            <p:nvPr/>
          </p:nvSpPr>
          <p:spPr>
            <a:xfrm>
              <a:off x="9414707" y="2688308"/>
              <a:ext cx="21262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chemeClr val="bg1"/>
                  </a:solidFill>
                </a:rPr>
                <a:t>yaşama</a:t>
              </a: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44" y="5505450"/>
            <a:ext cx="2733750" cy="1023750"/>
          </a:xfrm>
          <a:prstGeom prst="rect">
            <a:avLst/>
          </a:prstGeom>
        </p:spPr>
      </p:pic>
      <p:grpSp>
        <p:nvGrpSpPr>
          <p:cNvPr id="17" name="Grup 16"/>
          <p:cNvGrpSpPr/>
          <p:nvPr/>
        </p:nvGrpSpPr>
        <p:grpSpPr>
          <a:xfrm>
            <a:off x="7492982" y="2877637"/>
            <a:ext cx="942795" cy="950137"/>
            <a:chOff x="474663" y="3333750"/>
            <a:chExt cx="1019175" cy="1027112"/>
          </a:xfrm>
        </p:grpSpPr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474663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534988" y="3394075"/>
              <a:ext cx="898525" cy="9064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757238" y="3697288"/>
              <a:ext cx="96838" cy="209550"/>
            </a:xfrm>
            <a:custGeom>
              <a:avLst/>
              <a:gdLst>
                <a:gd name="T0" fmla="*/ 26 w 26"/>
                <a:gd name="T1" fmla="*/ 18 h 55"/>
                <a:gd name="T2" fmla="*/ 17 w 26"/>
                <a:gd name="T3" fmla="*/ 18 h 55"/>
                <a:gd name="T4" fmla="*/ 17 w 26"/>
                <a:gd name="T5" fmla="*/ 12 h 55"/>
                <a:gd name="T6" fmla="*/ 19 w 26"/>
                <a:gd name="T7" fmla="*/ 10 h 55"/>
                <a:gd name="T8" fmla="*/ 25 w 26"/>
                <a:gd name="T9" fmla="*/ 10 h 55"/>
                <a:gd name="T10" fmla="*/ 25 w 26"/>
                <a:gd name="T11" fmla="*/ 0 h 55"/>
                <a:gd name="T12" fmla="*/ 17 w 26"/>
                <a:gd name="T13" fmla="*/ 0 h 55"/>
                <a:gd name="T14" fmla="*/ 5 w 26"/>
                <a:gd name="T15" fmla="*/ 12 h 55"/>
                <a:gd name="T16" fmla="*/ 5 w 26"/>
                <a:gd name="T17" fmla="*/ 18 h 55"/>
                <a:gd name="T18" fmla="*/ 0 w 26"/>
                <a:gd name="T19" fmla="*/ 18 h 55"/>
                <a:gd name="T20" fmla="*/ 0 w 26"/>
                <a:gd name="T21" fmla="*/ 28 h 55"/>
                <a:gd name="T22" fmla="*/ 5 w 26"/>
                <a:gd name="T23" fmla="*/ 28 h 55"/>
                <a:gd name="T24" fmla="*/ 5 w 26"/>
                <a:gd name="T25" fmla="*/ 55 h 55"/>
                <a:gd name="T26" fmla="*/ 17 w 26"/>
                <a:gd name="T27" fmla="*/ 55 h 55"/>
                <a:gd name="T28" fmla="*/ 17 w 26"/>
                <a:gd name="T29" fmla="*/ 28 h 55"/>
                <a:gd name="T30" fmla="*/ 25 w 26"/>
                <a:gd name="T31" fmla="*/ 28 h 55"/>
                <a:gd name="T32" fmla="*/ 26 w 26"/>
                <a:gd name="T33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55">
                  <a:moveTo>
                    <a:pt x="26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20" y="10"/>
                    <a:pt x="25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5" y="7"/>
                    <a:pt x="5" y="1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40"/>
                    <a:pt x="5" y="55"/>
                    <a:pt x="5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40"/>
                    <a:pt x="17" y="28"/>
                  </a:cubicBezTo>
                  <a:cubicBezTo>
                    <a:pt x="25" y="28"/>
                    <a:pt x="25" y="28"/>
                    <a:pt x="25" y="28"/>
                  </a:cubicBezTo>
                  <a:lnTo>
                    <a:pt x="2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911225" y="3906838"/>
              <a:ext cx="198438" cy="161925"/>
            </a:xfrm>
            <a:custGeom>
              <a:avLst/>
              <a:gdLst>
                <a:gd name="T0" fmla="*/ 53 w 53"/>
                <a:gd name="T1" fmla="*/ 6 h 43"/>
                <a:gd name="T2" fmla="*/ 47 w 53"/>
                <a:gd name="T3" fmla="*/ 7 h 43"/>
                <a:gd name="T4" fmla="*/ 51 w 53"/>
                <a:gd name="T5" fmla="*/ 1 h 43"/>
                <a:gd name="T6" fmla="*/ 44 w 53"/>
                <a:gd name="T7" fmla="*/ 4 h 43"/>
                <a:gd name="T8" fmla="*/ 37 w 53"/>
                <a:gd name="T9" fmla="*/ 0 h 43"/>
                <a:gd name="T10" fmla="*/ 26 w 53"/>
                <a:gd name="T11" fmla="*/ 11 h 43"/>
                <a:gd name="T12" fmla="*/ 26 w 53"/>
                <a:gd name="T13" fmla="*/ 14 h 43"/>
                <a:gd name="T14" fmla="*/ 4 w 53"/>
                <a:gd name="T15" fmla="*/ 2 h 43"/>
                <a:gd name="T16" fmla="*/ 2 w 53"/>
                <a:gd name="T17" fmla="*/ 8 h 43"/>
                <a:gd name="T18" fmla="*/ 7 w 53"/>
                <a:gd name="T19" fmla="*/ 17 h 43"/>
                <a:gd name="T20" fmla="*/ 2 w 53"/>
                <a:gd name="T21" fmla="*/ 16 h 43"/>
                <a:gd name="T22" fmla="*/ 2 w 53"/>
                <a:gd name="T23" fmla="*/ 16 h 43"/>
                <a:gd name="T24" fmla="*/ 11 w 53"/>
                <a:gd name="T25" fmla="*/ 26 h 43"/>
                <a:gd name="T26" fmla="*/ 8 w 53"/>
                <a:gd name="T27" fmla="*/ 27 h 43"/>
                <a:gd name="T28" fmla="*/ 6 w 53"/>
                <a:gd name="T29" fmla="*/ 27 h 43"/>
                <a:gd name="T30" fmla="*/ 16 w 53"/>
                <a:gd name="T31" fmla="*/ 34 h 43"/>
                <a:gd name="T32" fmla="*/ 3 w 53"/>
                <a:gd name="T33" fmla="*/ 39 h 43"/>
                <a:gd name="T34" fmla="*/ 0 w 53"/>
                <a:gd name="T35" fmla="*/ 39 h 43"/>
                <a:gd name="T36" fmla="*/ 17 w 53"/>
                <a:gd name="T37" fmla="*/ 43 h 43"/>
                <a:gd name="T38" fmla="*/ 47 w 53"/>
                <a:gd name="T39" fmla="*/ 13 h 43"/>
                <a:gd name="T40" fmla="*/ 47 w 53"/>
                <a:gd name="T41" fmla="*/ 11 h 43"/>
                <a:gd name="T42" fmla="*/ 53 w 53"/>
                <a:gd name="T43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3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4" y="4"/>
                  </a:cubicBezTo>
                  <a:cubicBezTo>
                    <a:pt x="42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3"/>
                    <a:pt x="17" y="43"/>
                  </a:cubicBezTo>
                  <a:cubicBezTo>
                    <a:pt x="37" y="43"/>
                    <a:pt x="47" y="27"/>
                    <a:pt x="47" y="13"/>
                  </a:cubicBezTo>
                  <a:cubicBezTo>
                    <a:pt x="47" y="12"/>
                    <a:pt x="47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008063" y="3667125"/>
              <a:ext cx="95250" cy="9525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3 h 25"/>
                <a:gd name="T4" fmla="*/ 13 w 25"/>
                <a:gd name="T5" fmla="*/ 25 h 25"/>
                <a:gd name="T6" fmla="*/ 25 w 25"/>
                <a:gd name="T7" fmla="*/ 13 h 25"/>
                <a:gd name="T8" fmla="*/ 13 w 25"/>
                <a:gd name="T9" fmla="*/ 0 h 25"/>
                <a:gd name="T10" fmla="*/ 13 w 25"/>
                <a:gd name="T11" fmla="*/ 21 h 25"/>
                <a:gd name="T12" fmla="*/ 5 w 25"/>
                <a:gd name="T13" fmla="*/ 13 h 25"/>
                <a:gd name="T14" fmla="*/ 13 w 25"/>
                <a:gd name="T15" fmla="*/ 5 h 25"/>
                <a:gd name="T16" fmla="*/ 21 w 25"/>
                <a:gd name="T17" fmla="*/ 13 h 25"/>
                <a:gd name="T18" fmla="*/ 13 w 25"/>
                <a:gd name="T1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3"/>
                  </a:cubicBezTo>
                  <a:cubicBezTo>
                    <a:pt x="25" y="6"/>
                    <a:pt x="19" y="0"/>
                    <a:pt x="13" y="0"/>
                  </a:cubicBezTo>
                  <a:close/>
                  <a:moveTo>
                    <a:pt x="13" y="21"/>
                  </a:moveTo>
                  <a:cubicBezTo>
                    <a:pt x="8" y="21"/>
                    <a:pt x="5" y="17"/>
                    <a:pt x="5" y="13"/>
                  </a:cubicBezTo>
                  <a:cubicBezTo>
                    <a:pt x="5" y="8"/>
                    <a:pt x="8" y="5"/>
                    <a:pt x="13" y="5"/>
                  </a:cubicBezTo>
                  <a:cubicBezTo>
                    <a:pt x="17" y="5"/>
                    <a:pt x="21" y="8"/>
                    <a:pt x="21" y="13"/>
                  </a:cubicBezTo>
                  <a:cubicBezTo>
                    <a:pt x="21" y="17"/>
                    <a:pt x="17" y="21"/>
                    <a:pt x="13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1095375" y="3656013"/>
              <a:ext cx="19050" cy="222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" name="Freeform 17"/>
            <p:cNvSpPr>
              <a:spLocks noEditPoints="1"/>
            </p:cNvSpPr>
            <p:nvPr/>
          </p:nvSpPr>
          <p:spPr bwMode="auto">
            <a:xfrm>
              <a:off x="966788" y="3625850"/>
              <a:ext cx="180975" cy="182562"/>
            </a:xfrm>
            <a:custGeom>
              <a:avLst/>
              <a:gdLst>
                <a:gd name="T0" fmla="*/ 44 w 48"/>
                <a:gd name="T1" fmla="*/ 4 h 48"/>
                <a:gd name="T2" fmla="*/ 34 w 48"/>
                <a:gd name="T3" fmla="*/ 0 h 48"/>
                <a:gd name="T4" fmla="*/ 14 w 48"/>
                <a:gd name="T5" fmla="*/ 0 h 48"/>
                <a:gd name="T6" fmla="*/ 0 w 48"/>
                <a:gd name="T7" fmla="*/ 14 h 48"/>
                <a:gd name="T8" fmla="*/ 0 w 48"/>
                <a:gd name="T9" fmla="*/ 34 h 48"/>
                <a:gd name="T10" fmla="*/ 4 w 48"/>
                <a:gd name="T11" fmla="*/ 44 h 48"/>
                <a:gd name="T12" fmla="*/ 14 w 48"/>
                <a:gd name="T13" fmla="*/ 48 h 48"/>
                <a:gd name="T14" fmla="*/ 33 w 48"/>
                <a:gd name="T15" fmla="*/ 48 h 48"/>
                <a:gd name="T16" fmla="*/ 44 w 48"/>
                <a:gd name="T17" fmla="*/ 44 h 48"/>
                <a:gd name="T18" fmla="*/ 48 w 48"/>
                <a:gd name="T19" fmla="*/ 34 h 48"/>
                <a:gd name="T20" fmla="*/ 48 w 48"/>
                <a:gd name="T21" fmla="*/ 14 h 48"/>
                <a:gd name="T22" fmla="*/ 44 w 48"/>
                <a:gd name="T23" fmla="*/ 4 h 48"/>
                <a:gd name="T24" fmla="*/ 43 w 48"/>
                <a:gd name="T25" fmla="*/ 34 h 48"/>
                <a:gd name="T26" fmla="*/ 41 w 48"/>
                <a:gd name="T27" fmla="*/ 41 h 48"/>
                <a:gd name="T28" fmla="*/ 33 w 48"/>
                <a:gd name="T29" fmla="*/ 43 h 48"/>
                <a:gd name="T30" fmla="*/ 14 w 48"/>
                <a:gd name="T31" fmla="*/ 43 h 48"/>
                <a:gd name="T32" fmla="*/ 7 w 48"/>
                <a:gd name="T33" fmla="*/ 41 h 48"/>
                <a:gd name="T34" fmla="*/ 4 w 48"/>
                <a:gd name="T35" fmla="*/ 34 h 48"/>
                <a:gd name="T36" fmla="*/ 4 w 48"/>
                <a:gd name="T37" fmla="*/ 14 h 48"/>
                <a:gd name="T38" fmla="*/ 7 w 48"/>
                <a:gd name="T39" fmla="*/ 7 h 48"/>
                <a:gd name="T40" fmla="*/ 14 w 48"/>
                <a:gd name="T41" fmla="*/ 4 h 48"/>
                <a:gd name="T42" fmla="*/ 34 w 48"/>
                <a:gd name="T43" fmla="*/ 4 h 48"/>
                <a:gd name="T44" fmla="*/ 41 w 48"/>
                <a:gd name="T45" fmla="*/ 7 h 48"/>
                <a:gd name="T46" fmla="*/ 43 w 48"/>
                <a:gd name="T47" fmla="*/ 14 h 48"/>
                <a:gd name="T48" fmla="*/ 43 w 48"/>
                <a:gd name="T49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48">
                  <a:moveTo>
                    <a:pt x="44" y="4"/>
                  </a:moveTo>
                  <a:cubicBezTo>
                    <a:pt x="41" y="1"/>
                    <a:pt x="38" y="0"/>
                    <a:pt x="3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" y="0"/>
                    <a:pt x="0" y="5"/>
                    <a:pt x="0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1" y="41"/>
                    <a:pt x="4" y="44"/>
                  </a:cubicBezTo>
                  <a:cubicBezTo>
                    <a:pt x="6" y="46"/>
                    <a:pt x="10" y="48"/>
                    <a:pt x="14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48"/>
                    <a:pt x="41" y="46"/>
                    <a:pt x="44" y="44"/>
                  </a:cubicBezTo>
                  <a:cubicBezTo>
                    <a:pt x="46" y="41"/>
                    <a:pt x="48" y="38"/>
                    <a:pt x="48" y="3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6" y="6"/>
                    <a:pt x="44" y="4"/>
                  </a:cubicBezTo>
                  <a:close/>
                  <a:moveTo>
                    <a:pt x="43" y="34"/>
                  </a:moveTo>
                  <a:cubicBezTo>
                    <a:pt x="43" y="37"/>
                    <a:pt x="42" y="39"/>
                    <a:pt x="41" y="41"/>
                  </a:cubicBezTo>
                  <a:cubicBezTo>
                    <a:pt x="39" y="42"/>
                    <a:pt x="36" y="43"/>
                    <a:pt x="33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3"/>
                    <a:pt x="9" y="42"/>
                    <a:pt x="7" y="41"/>
                  </a:cubicBezTo>
                  <a:cubicBezTo>
                    <a:pt x="5" y="39"/>
                    <a:pt x="4" y="37"/>
                    <a:pt x="4" y="3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7" y="4"/>
                    <a:pt x="39" y="5"/>
                    <a:pt x="41" y="7"/>
                  </a:cubicBezTo>
                  <a:cubicBezTo>
                    <a:pt x="42" y="9"/>
                    <a:pt x="43" y="11"/>
                    <a:pt x="43" y="14"/>
                  </a:cubicBezTo>
                  <a:cubicBezTo>
                    <a:pt x="43" y="34"/>
                    <a:pt x="43" y="34"/>
                    <a:pt x="4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9559640" y="2877637"/>
            <a:ext cx="941327" cy="950137"/>
            <a:chOff x="2859088" y="3333750"/>
            <a:chExt cx="1017588" cy="1027112"/>
          </a:xfrm>
        </p:grpSpPr>
        <p:sp>
          <p:nvSpPr>
            <p:cNvPr id="32" name="Oval 7"/>
            <p:cNvSpPr>
              <a:spLocks noChangeArrowheads="1"/>
            </p:cNvSpPr>
            <p:nvPr/>
          </p:nvSpPr>
          <p:spPr bwMode="auto">
            <a:xfrm>
              <a:off x="2859088" y="3333750"/>
              <a:ext cx="1017588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AB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" name="Oval 9"/>
            <p:cNvSpPr>
              <a:spLocks noChangeArrowheads="1"/>
            </p:cNvSpPr>
            <p:nvPr/>
          </p:nvSpPr>
          <p:spPr bwMode="auto">
            <a:xfrm>
              <a:off x="2925763" y="3394075"/>
              <a:ext cx="895350" cy="906462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Freeform 18"/>
            <p:cNvSpPr>
              <a:spLocks noEditPoints="1"/>
            </p:cNvSpPr>
            <p:nvPr/>
          </p:nvSpPr>
          <p:spPr bwMode="auto">
            <a:xfrm>
              <a:off x="3136900" y="3660775"/>
              <a:ext cx="473075" cy="377825"/>
            </a:xfrm>
            <a:custGeom>
              <a:avLst/>
              <a:gdLst>
                <a:gd name="T0" fmla="*/ 52 w 126"/>
                <a:gd name="T1" fmla="*/ 8 h 100"/>
                <a:gd name="T2" fmla="*/ 41 w 126"/>
                <a:gd name="T3" fmla="*/ 22 h 100"/>
                <a:gd name="T4" fmla="*/ 4 w 126"/>
                <a:gd name="T5" fmla="*/ 56 h 100"/>
                <a:gd name="T6" fmla="*/ 48 w 126"/>
                <a:gd name="T7" fmla="*/ 66 h 100"/>
                <a:gd name="T8" fmla="*/ 104 w 126"/>
                <a:gd name="T9" fmla="*/ 83 h 100"/>
                <a:gd name="T10" fmla="*/ 93 w 126"/>
                <a:gd name="T11" fmla="*/ 4 h 100"/>
                <a:gd name="T12" fmla="*/ 60 w 126"/>
                <a:gd name="T13" fmla="*/ 18 h 100"/>
                <a:gd name="T14" fmla="*/ 54 w 126"/>
                <a:gd name="T15" fmla="*/ 4 h 100"/>
                <a:gd name="T16" fmla="*/ 95 w 126"/>
                <a:gd name="T17" fmla="*/ 16 h 100"/>
                <a:gd name="T18" fmla="*/ 97 w 126"/>
                <a:gd name="T19" fmla="*/ 26 h 100"/>
                <a:gd name="T20" fmla="*/ 95 w 126"/>
                <a:gd name="T21" fmla="*/ 16 h 100"/>
                <a:gd name="T22" fmla="*/ 26 w 126"/>
                <a:gd name="T23" fmla="*/ 36 h 100"/>
                <a:gd name="T24" fmla="*/ 27 w 126"/>
                <a:gd name="T25" fmla="*/ 43 h 100"/>
                <a:gd name="T26" fmla="*/ 37 w 126"/>
                <a:gd name="T27" fmla="*/ 44 h 100"/>
                <a:gd name="T28" fmla="*/ 35 w 126"/>
                <a:gd name="T29" fmla="*/ 48 h 100"/>
                <a:gd name="T30" fmla="*/ 30 w 126"/>
                <a:gd name="T31" fmla="*/ 55 h 100"/>
                <a:gd name="T32" fmla="*/ 24 w 126"/>
                <a:gd name="T33" fmla="*/ 57 h 100"/>
                <a:gd name="T34" fmla="*/ 22 w 126"/>
                <a:gd name="T35" fmla="*/ 51 h 100"/>
                <a:gd name="T36" fmla="*/ 12 w 126"/>
                <a:gd name="T37" fmla="*/ 50 h 100"/>
                <a:gd name="T38" fmla="*/ 14 w 126"/>
                <a:gd name="T39" fmla="*/ 46 h 100"/>
                <a:gd name="T40" fmla="*/ 21 w 126"/>
                <a:gd name="T41" fmla="*/ 44 h 100"/>
                <a:gd name="T42" fmla="*/ 21 w 126"/>
                <a:gd name="T43" fmla="*/ 34 h 100"/>
                <a:gd name="T44" fmla="*/ 93 w 126"/>
                <a:gd name="T45" fmla="*/ 31 h 100"/>
                <a:gd name="T46" fmla="*/ 84 w 126"/>
                <a:gd name="T47" fmla="*/ 34 h 100"/>
                <a:gd name="T48" fmla="*/ 106 w 126"/>
                <a:gd name="T49" fmla="*/ 24 h 100"/>
                <a:gd name="T50" fmla="*/ 108 w 126"/>
                <a:gd name="T51" fmla="*/ 33 h 100"/>
                <a:gd name="T52" fmla="*/ 106 w 126"/>
                <a:gd name="T53" fmla="*/ 24 h 100"/>
                <a:gd name="T54" fmla="*/ 105 w 126"/>
                <a:gd name="T55" fmla="*/ 39 h 100"/>
                <a:gd name="T56" fmla="*/ 95 w 126"/>
                <a:gd name="T57" fmla="*/ 41 h 100"/>
                <a:gd name="T58" fmla="*/ 59 w 126"/>
                <a:gd name="T59" fmla="*/ 47 h 100"/>
                <a:gd name="T60" fmla="*/ 59 w 126"/>
                <a:gd name="T61" fmla="*/ 47 h 100"/>
                <a:gd name="T62" fmla="*/ 72 w 126"/>
                <a:gd name="T63" fmla="*/ 48 h 100"/>
                <a:gd name="T64" fmla="*/ 70 w 126"/>
                <a:gd name="T65" fmla="*/ 51 h 100"/>
                <a:gd name="T66" fmla="*/ 56 w 126"/>
                <a:gd name="T67" fmla="*/ 5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6" h="100">
                  <a:moveTo>
                    <a:pt x="54" y="4"/>
                  </a:moveTo>
                  <a:cubicBezTo>
                    <a:pt x="52" y="5"/>
                    <a:pt x="51" y="6"/>
                    <a:pt x="52" y="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4" y="17"/>
                    <a:pt x="27" y="19"/>
                    <a:pt x="19" y="20"/>
                  </a:cubicBezTo>
                  <a:cubicBezTo>
                    <a:pt x="3" y="24"/>
                    <a:pt x="0" y="41"/>
                    <a:pt x="4" y="56"/>
                  </a:cubicBezTo>
                  <a:cubicBezTo>
                    <a:pt x="7" y="72"/>
                    <a:pt x="27" y="100"/>
                    <a:pt x="43" y="97"/>
                  </a:cubicBezTo>
                  <a:cubicBezTo>
                    <a:pt x="51" y="95"/>
                    <a:pt x="44" y="73"/>
                    <a:pt x="48" y="66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93" y="62"/>
                    <a:pt x="96" y="85"/>
                    <a:pt x="104" y="83"/>
                  </a:cubicBezTo>
                  <a:cubicBezTo>
                    <a:pt x="120" y="79"/>
                    <a:pt x="126" y="45"/>
                    <a:pt x="122" y="30"/>
                  </a:cubicBezTo>
                  <a:cubicBezTo>
                    <a:pt x="119" y="14"/>
                    <a:pt x="109" y="0"/>
                    <a:pt x="93" y="4"/>
                  </a:cubicBezTo>
                  <a:cubicBezTo>
                    <a:pt x="85" y="5"/>
                    <a:pt x="78" y="8"/>
                    <a:pt x="74" y="15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5"/>
                    <a:pt x="56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lose/>
                  <a:moveTo>
                    <a:pt x="95" y="16"/>
                  </a:moveTo>
                  <a:cubicBezTo>
                    <a:pt x="97" y="16"/>
                    <a:pt x="100" y="17"/>
                    <a:pt x="100" y="20"/>
                  </a:cubicBezTo>
                  <a:cubicBezTo>
                    <a:pt x="101" y="23"/>
                    <a:pt x="99" y="25"/>
                    <a:pt x="97" y="26"/>
                  </a:cubicBezTo>
                  <a:cubicBezTo>
                    <a:pt x="94" y="26"/>
                    <a:pt x="92" y="25"/>
                    <a:pt x="91" y="22"/>
                  </a:cubicBezTo>
                  <a:cubicBezTo>
                    <a:pt x="90" y="20"/>
                    <a:pt x="92" y="17"/>
                    <a:pt x="95" y="16"/>
                  </a:cubicBezTo>
                  <a:close/>
                  <a:moveTo>
                    <a:pt x="21" y="34"/>
                  </a:moveTo>
                  <a:cubicBezTo>
                    <a:pt x="23" y="34"/>
                    <a:pt x="25" y="35"/>
                    <a:pt x="26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5" y="41"/>
                    <a:pt x="37" y="42"/>
                    <a:pt x="37" y="44"/>
                  </a:cubicBezTo>
                  <a:cubicBezTo>
                    <a:pt x="38" y="46"/>
                    <a:pt x="36" y="47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7"/>
                    <a:pt x="29" y="59"/>
                    <a:pt x="27" y="59"/>
                  </a:cubicBezTo>
                  <a:cubicBezTo>
                    <a:pt x="26" y="60"/>
                    <a:pt x="24" y="59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2" y="52"/>
                    <a:pt x="12" y="50"/>
                  </a:cubicBezTo>
                  <a:cubicBezTo>
                    <a:pt x="12" y="48"/>
                    <a:pt x="13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20" y="35"/>
                    <a:pt x="21" y="34"/>
                  </a:cubicBezTo>
                  <a:close/>
                  <a:moveTo>
                    <a:pt x="87" y="28"/>
                  </a:moveTo>
                  <a:cubicBezTo>
                    <a:pt x="90" y="27"/>
                    <a:pt x="93" y="29"/>
                    <a:pt x="93" y="31"/>
                  </a:cubicBezTo>
                  <a:cubicBezTo>
                    <a:pt x="94" y="34"/>
                    <a:pt x="92" y="37"/>
                    <a:pt x="90" y="37"/>
                  </a:cubicBezTo>
                  <a:cubicBezTo>
                    <a:pt x="87" y="38"/>
                    <a:pt x="84" y="36"/>
                    <a:pt x="84" y="34"/>
                  </a:cubicBezTo>
                  <a:cubicBezTo>
                    <a:pt x="83" y="31"/>
                    <a:pt x="85" y="28"/>
                    <a:pt x="87" y="28"/>
                  </a:cubicBezTo>
                  <a:close/>
                  <a:moveTo>
                    <a:pt x="106" y="24"/>
                  </a:moveTo>
                  <a:cubicBezTo>
                    <a:pt x="109" y="23"/>
                    <a:pt x="111" y="25"/>
                    <a:pt x="112" y="27"/>
                  </a:cubicBezTo>
                  <a:cubicBezTo>
                    <a:pt x="112" y="30"/>
                    <a:pt x="111" y="32"/>
                    <a:pt x="108" y="33"/>
                  </a:cubicBezTo>
                  <a:cubicBezTo>
                    <a:pt x="106" y="34"/>
                    <a:pt x="103" y="32"/>
                    <a:pt x="103" y="29"/>
                  </a:cubicBezTo>
                  <a:cubicBezTo>
                    <a:pt x="102" y="27"/>
                    <a:pt x="104" y="24"/>
                    <a:pt x="106" y="24"/>
                  </a:cubicBezTo>
                  <a:close/>
                  <a:moveTo>
                    <a:pt x="99" y="35"/>
                  </a:moveTo>
                  <a:cubicBezTo>
                    <a:pt x="101" y="35"/>
                    <a:pt x="104" y="36"/>
                    <a:pt x="105" y="39"/>
                  </a:cubicBezTo>
                  <a:cubicBezTo>
                    <a:pt x="105" y="41"/>
                    <a:pt x="104" y="44"/>
                    <a:pt x="101" y="44"/>
                  </a:cubicBezTo>
                  <a:cubicBezTo>
                    <a:pt x="98" y="45"/>
                    <a:pt x="96" y="43"/>
                    <a:pt x="95" y="41"/>
                  </a:cubicBezTo>
                  <a:cubicBezTo>
                    <a:pt x="95" y="38"/>
                    <a:pt x="96" y="36"/>
                    <a:pt x="99" y="35"/>
                  </a:cubicBezTo>
                  <a:close/>
                  <a:moveTo>
                    <a:pt x="59" y="47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70" y="45"/>
                    <a:pt x="72" y="46"/>
                    <a:pt x="72" y="48"/>
                  </a:cubicBezTo>
                  <a:cubicBezTo>
                    <a:pt x="73" y="49"/>
                    <a:pt x="72" y="51"/>
                    <a:pt x="70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9" y="54"/>
                    <a:pt x="57" y="53"/>
                    <a:pt x="56" y="51"/>
                  </a:cubicBezTo>
                  <a:cubicBezTo>
                    <a:pt x="56" y="50"/>
                    <a:pt x="57" y="48"/>
                    <a:pt x="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5" name="Grup 34"/>
          <p:cNvGrpSpPr/>
          <p:nvPr/>
        </p:nvGrpSpPr>
        <p:grpSpPr>
          <a:xfrm>
            <a:off x="8523506" y="2877637"/>
            <a:ext cx="942795" cy="950137"/>
            <a:chOff x="1670050" y="3333750"/>
            <a:chExt cx="1019175" cy="1027112"/>
          </a:xfrm>
        </p:grpSpPr>
        <p:sp>
          <p:nvSpPr>
            <p:cNvPr id="36" name="Oval 6"/>
            <p:cNvSpPr>
              <a:spLocks noChangeArrowheads="1"/>
            </p:cNvSpPr>
            <p:nvPr/>
          </p:nvSpPr>
          <p:spPr bwMode="auto">
            <a:xfrm>
              <a:off x="1670050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>
              <a:off x="1730375" y="3394075"/>
              <a:ext cx="895350" cy="906462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" name="Freeform 19"/>
            <p:cNvSpPr>
              <a:spLocks noEditPoints="1"/>
            </p:cNvSpPr>
            <p:nvPr/>
          </p:nvSpPr>
          <p:spPr bwMode="auto">
            <a:xfrm>
              <a:off x="1971675" y="3576638"/>
              <a:ext cx="412750" cy="541337"/>
            </a:xfrm>
            <a:custGeom>
              <a:avLst/>
              <a:gdLst>
                <a:gd name="T0" fmla="*/ 61 w 110"/>
                <a:gd name="T1" fmla="*/ 132 h 143"/>
                <a:gd name="T2" fmla="*/ 105 w 110"/>
                <a:gd name="T3" fmla="*/ 37 h 143"/>
                <a:gd name="T4" fmla="*/ 100 w 110"/>
                <a:gd name="T5" fmla="*/ 22 h 143"/>
                <a:gd name="T6" fmla="*/ 65 w 110"/>
                <a:gd name="T7" fmla="*/ 5 h 143"/>
                <a:gd name="T8" fmla="*/ 49 w 110"/>
                <a:gd name="T9" fmla="*/ 11 h 143"/>
                <a:gd name="T10" fmla="*/ 5 w 110"/>
                <a:gd name="T11" fmla="*/ 106 h 143"/>
                <a:gd name="T12" fmla="*/ 11 w 110"/>
                <a:gd name="T13" fmla="*/ 122 h 143"/>
                <a:gd name="T14" fmla="*/ 45 w 110"/>
                <a:gd name="T15" fmla="*/ 138 h 143"/>
                <a:gd name="T16" fmla="*/ 61 w 110"/>
                <a:gd name="T17" fmla="*/ 132 h 143"/>
                <a:gd name="T18" fmla="*/ 68 w 110"/>
                <a:gd name="T19" fmla="*/ 17 h 143"/>
                <a:gd name="T20" fmla="*/ 67 w 110"/>
                <a:gd name="T21" fmla="*/ 15 h 143"/>
                <a:gd name="T22" fmla="*/ 68 w 110"/>
                <a:gd name="T23" fmla="*/ 14 h 143"/>
                <a:gd name="T24" fmla="*/ 70 w 110"/>
                <a:gd name="T25" fmla="*/ 13 h 143"/>
                <a:gd name="T26" fmla="*/ 91 w 110"/>
                <a:gd name="T27" fmla="*/ 23 h 143"/>
                <a:gd name="T28" fmla="*/ 91 w 110"/>
                <a:gd name="T29" fmla="*/ 25 h 143"/>
                <a:gd name="T30" fmla="*/ 91 w 110"/>
                <a:gd name="T31" fmla="*/ 26 h 143"/>
                <a:gd name="T32" fmla="*/ 89 w 110"/>
                <a:gd name="T33" fmla="*/ 27 h 143"/>
                <a:gd name="T34" fmla="*/ 68 w 110"/>
                <a:gd name="T35" fmla="*/ 17 h 143"/>
                <a:gd name="T36" fmla="*/ 15 w 110"/>
                <a:gd name="T37" fmla="*/ 100 h 143"/>
                <a:gd name="T38" fmla="*/ 54 w 110"/>
                <a:gd name="T39" fmla="*/ 16 h 143"/>
                <a:gd name="T40" fmla="*/ 98 w 110"/>
                <a:gd name="T41" fmla="*/ 37 h 143"/>
                <a:gd name="T42" fmla="*/ 59 w 110"/>
                <a:gd name="T43" fmla="*/ 120 h 143"/>
                <a:gd name="T44" fmla="*/ 15 w 110"/>
                <a:gd name="T45" fmla="*/ 100 h 143"/>
                <a:gd name="T46" fmla="*/ 28 w 110"/>
                <a:gd name="T47" fmla="*/ 119 h 143"/>
                <a:gd name="T48" fmla="*/ 34 w 110"/>
                <a:gd name="T49" fmla="*/ 117 h 143"/>
                <a:gd name="T50" fmla="*/ 36 w 110"/>
                <a:gd name="T51" fmla="*/ 122 h 143"/>
                <a:gd name="T52" fmla="*/ 30 w 110"/>
                <a:gd name="T53" fmla="*/ 125 h 143"/>
                <a:gd name="T54" fmla="*/ 28 w 110"/>
                <a:gd name="T55" fmla="*/ 11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" h="143">
                  <a:moveTo>
                    <a:pt x="61" y="132"/>
                  </a:moveTo>
                  <a:cubicBezTo>
                    <a:pt x="105" y="37"/>
                    <a:pt x="105" y="37"/>
                    <a:pt x="105" y="37"/>
                  </a:cubicBezTo>
                  <a:cubicBezTo>
                    <a:pt x="110" y="27"/>
                    <a:pt x="100" y="22"/>
                    <a:pt x="100" y="22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54" y="0"/>
                    <a:pt x="49" y="11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0" y="117"/>
                    <a:pt x="11" y="122"/>
                    <a:pt x="11" y="122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38"/>
                    <a:pt x="56" y="143"/>
                    <a:pt x="61" y="132"/>
                  </a:cubicBezTo>
                  <a:close/>
                  <a:moveTo>
                    <a:pt x="68" y="17"/>
                  </a:moveTo>
                  <a:cubicBezTo>
                    <a:pt x="67" y="16"/>
                    <a:pt x="67" y="16"/>
                    <a:pt x="6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3"/>
                    <a:pt x="69" y="13"/>
                    <a:pt x="70" y="1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2" y="24"/>
                    <a:pt x="91" y="25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7"/>
                    <a:pt x="90" y="27"/>
                    <a:pt x="89" y="27"/>
                  </a:cubicBezTo>
                  <a:lnTo>
                    <a:pt x="68" y="17"/>
                  </a:lnTo>
                  <a:close/>
                  <a:moveTo>
                    <a:pt x="15" y="100"/>
                  </a:moveTo>
                  <a:cubicBezTo>
                    <a:pt x="54" y="16"/>
                    <a:pt x="54" y="16"/>
                    <a:pt x="54" y="16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59" y="120"/>
                    <a:pt x="59" y="120"/>
                    <a:pt x="59" y="120"/>
                  </a:cubicBezTo>
                  <a:lnTo>
                    <a:pt x="15" y="100"/>
                  </a:lnTo>
                  <a:close/>
                  <a:moveTo>
                    <a:pt x="28" y="119"/>
                  </a:moveTo>
                  <a:cubicBezTo>
                    <a:pt x="29" y="117"/>
                    <a:pt x="32" y="116"/>
                    <a:pt x="34" y="117"/>
                  </a:cubicBezTo>
                  <a:cubicBezTo>
                    <a:pt x="36" y="118"/>
                    <a:pt x="37" y="120"/>
                    <a:pt x="36" y="122"/>
                  </a:cubicBezTo>
                  <a:cubicBezTo>
                    <a:pt x="35" y="125"/>
                    <a:pt x="33" y="126"/>
                    <a:pt x="30" y="125"/>
                  </a:cubicBezTo>
                  <a:cubicBezTo>
                    <a:pt x="28" y="124"/>
                    <a:pt x="27" y="121"/>
                    <a:pt x="28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9" name="Grup 38"/>
          <p:cNvGrpSpPr/>
          <p:nvPr/>
        </p:nvGrpSpPr>
        <p:grpSpPr>
          <a:xfrm>
            <a:off x="10594306" y="2877637"/>
            <a:ext cx="942795" cy="950137"/>
            <a:chOff x="4054475" y="3333750"/>
            <a:chExt cx="1019175" cy="1027112"/>
          </a:xfrm>
        </p:grpSpPr>
        <p:sp>
          <p:nvSpPr>
            <p:cNvPr id="40" name="Oval 8"/>
            <p:cNvSpPr>
              <a:spLocks noChangeArrowheads="1"/>
            </p:cNvSpPr>
            <p:nvPr/>
          </p:nvSpPr>
          <p:spPr bwMode="auto">
            <a:xfrm>
              <a:off x="4054475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11A7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" name="Oval 10"/>
            <p:cNvSpPr>
              <a:spLocks noChangeArrowheads="1"/>
            </p:cNvSpPr>
            <p:nvPr/>
          </p:nvSpPr>
          <p:spPr bwMode="auto">
            <a:xfrm>
              <a:off x="4110745" y="3394075"/>
              <a:ext cx="895350" cy="906462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Freeform 20"/>
            <p:cNvSpPr>
              <a:spLocks noEditPoints="1"/>
            </p:cNvSpPr>
            <p:nvPr/>
          </p:nvSpPr>
          <p:spPr bwMode="auto">
            <a:xfrm>
              <a:off x="4335463" y="3629025"/>
              <a:ext cx="463550" cy="334962"/>
            </a:xfrm>
            <a:custGeom>
              <a:avLst/>
              <a:gdLst>
                <a:gd name="T0" fmla="*/ 114 w 123"/>
                <a:gd name="T1" fmla="*/ 9 h 88"/>
                <a:gd name="T2" fmla="*/ 114 w 123"/>
                <a:gd name="T3" fmla="*/ 80 h 88"/>
                <a:gd name="T4" fmla="*/ 9 w 123"/>
                <a:gd name="T5" fmla="*/ 80 h 88"/>
                <a:gd name="T6" fmla="*/ 9 w 123"/>
                <a:gd name="T7" fmla="*/ 9 h 88"/>
                <a:gd name="T8" fmla="*/ 114 w 123"/>
                <a:gd name="T9" fmla="*/ 9 h 88"/>
                <a:gd name="T10" fmla="*/ 0 w 123"/>
                <a:gd name="T11" fmla="*/ 5 h 88"/>
                <a:gd name="T12" fmla="*/ 0 w 123"/>
                <a:gd name="T13" fmla="*/ 84 h 88"/>
                <a:gd name="T14" fmla="*/ 4 w 123"/>
                <a:gd name="T15" fmla="*/ 88 h 88"/>
                <a:gd name="T16" fmla="*/ 119 w 123"/>
                <a:gd name="T17" fmla="*/ 88 h 88"/>
                <a:gd name="T18" fmla="*/ 123 w 123"/>
                <a:gd name="T19" fmla="*/ 84 h 88"/>
                <a:gd name="T20" fmla="*/ 123 w 123"/>
                <a:gd name="T21" fmla="*/ 5 h 88"/>
                <a:gd name="T22" fmla="*/ 119 w 123"/>
                <a:gd name="T23" fmla="*/ 0 h 88"/>
                <a:gd name="T24" fmla="*/ 4 w 123"/>
                <a:gd name="T25" fmla="*/ 0 h 88"/>
                <a:gd name="T26" fmla="*/ 0 w 123"/>
                <a:gd name="T27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88">
                  <a:moveTo>
                    <a:pt x="114" y="9"/>
                  </a:moveTo>
                  <a:cubicBezTo>
                    <a:pt x="114" y="80"/>
                    <a:pt x="114" y="80"/>
                    <a:pt x="114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114" y="9"/>
                  </a:lnTo>
                  <a:close/>
                  <a:moveTo>
                    <a:pt x="0" y="5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6"/>
                    <a:pt x="2" y="88"/>
                    <a:pt x="4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21" y="88"/>
                    <a:pt x="123" y="86"/>
                    <a:pt x="123" y="84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3" y="2"/>
                    <a:pt x="121" y="0"/>
                    <a:pt x="11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4549775" y="3940175"/>
              <a:ext cx="34925" cy="125412"/>
            </a:xfrm>
            <a:custGeom>
              <a:avLst/>
              <a:gdLst>
                <a:gd name="T0" fmla="*/ 9 w 9"/>
                <a:gd name="T1" fmla="*/ 4 h 33"/>
                <a:gd name="T2" fmla="*/ 5 w 9"/>
                <a:gd name="T3" fmla="*/ 0 h 33"/>
                <a:gd name="T4" fmla="*/ 0 w 9"/>
                <a:gd name="T5" fmla="*/ 4 h 33"/>
                <a:gd name="T6" fmla="*/ 0 w 9"/>
                <a:gd name="T7" fmla="*/ 28 h 33"/>
                <a:gd name="T8" fmla="*/ 5 w 9"/>
                <a:gd name="T9" fmla="*/ 33 h 33"/>
                <a:gd name="T10" fmla="*/ 9 w 9"/>
                <a:gd name="T11" fmla="*/ 28 h 33"/>
                <a:gd name="T12" fmla="*/ 9 w 9"/>
                <a:gd name="T1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3">
                  <a:moveTo>
                    <a:pt x="9" y="4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7" y="33"/>
                    <a:pt x="9" y="31"/>
                    <a:pt x="9" y="28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" name="Freeform 22"/>
            <p:cNvSpPr>
              <a:spLocks/>
            </p:cNvSpPr>
            <p:nvPr/>
          </p:nvSpPr>
          <p:spPr bwMode="auto">
            <a:xfrm>
              <a:off x="4467225" y="4032250"/>
              <a:ext cx="200025" cy="33337"/>
            </a:xfrm>
            <a:custGeom>
              <a:avLst/>
              <a:gdLst>
                <a:gd name="T0" fmla="*/ 49 w 53"/>
                <a:gd name="T1" fmla="*/ 9 h 9"/>
                <a:gd name="T2" fmla="*/ 53 w 53"/>
                <a:gd name="T3" fmla="*/ 4 h 9"/>
                <a:gd name="T4" fmla="*/ 49 w 53"/>
                <a:gd name="T5" fmla="*/ 0 h 9"/>
                <a:gd name="T6" fmla="*/ 5 w 53"/>
                <a:gd name="T7" fmla="*/ 0 h 9"/>
                <a:gd name="T8" fmla="*/ 0 w 53"/>
                <a:gd name="T9" fmla="*/ 4 h 9"/>
                <a:gd name="T10" fmla="*/ 5 w 53"/>
                <a:gd name="T11" fmla="*/ 9 h 9"/>
                <a:gd name="T12" fmla="*/ 49 w 5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9">
                  <a:moveTo>
                    <a:pt x="49" y="9"/>
                  </a:moveTo>
                  <a:cubicBezTo>
                    <a:pt x="51" y="9"/>
                    <a:pt x="53" y="7"/>
                    <a:pt x="53" y="4"/>
                  </a:cubicBezTo>
                  <a:cubicBezTo>
                    <a:pt x="53" y="2"/>
                    <a:pt x="51" y="0"/>
                    <a:pt x="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64" y="5067300"/>
            <a:ext cx="379095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25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05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747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Belirtileri neler olabilir?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1339148" y="2669349"/>
            <a:ext cx="2482859" cy="1956814"/>
            <a:chOff x="1339148" y="2669349"/>
            <a:chExt cx="2482859" cy="1956814"/>
          </a:xfrm>
        </p:grpSpPr>
        <p:sp>
          <p:nvSpPr>
            <p:cNvPr id="25" name="Line 64"/>
            <p:cNvSpPr>
              <a:spLocks noChangeShapeType="1"/>
            </p:cNvSpPr>
            <p:nvPr/>
          </p:nvSpPr>
          <p:spPr bwMode="auto">
            <a:xfrm>
              <a:off x="1339478" y="3948749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Dikdörtgen 30"/>
            <p:cNvSpPr/>
            <p:nvPr/>
          </p:nvSpPr>
          <p:spPr>
            <a:xfrm>
              <a:off x="1339148" y="4041388"/>
              <a:ext cx="24828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başında harcanan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vaktin giderek artması </a:t>
              </a:r>
            </a:p>
          </p:txBody>
        </p:sp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5577" y="2669349"/>
              <a:ext cx="1170000" cy="10575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4293103" y="3896797"/>
            <a:ext cx="3605795" cy="2148439"/>
            <a:chOff x="4293103" y="3896797"/>
            <a:chExt cx="3605795" cy="2148439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0375" y="3896797"/>
              <a:ext cx="731250" cy="1023750"/>
            </a:xfrm>
            <a:prstGeom prst="rect">
              <a:avLst/>
            </a:prstGeom>
          </p:spPr>
        </p:pic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4854901" y="512160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Dikdörtgen 39"/>
            <p:cNvSpPr/>
            <p:nvPr/>
          </p:nvSpPr>
          <p:spPr>
            <a:xfrm>
              <a:off x="4293103" y="5214239"/>
              <a:ext cx="36057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Ruhsal, sosyal, adli ya da bedensel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bir sorun oluşturmasına rağmen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teknolojinin kullanılmaya devam edilmesi</a:t>
              </a:r>
            </a:p>
          </p:txBody>
        </p:sp>
      </p:grpSp>
      <p:sp>
        <p:nvSpPr>
          <p:cNvPr id="44" name="Dikdörtgen 43"/>
          <p:cNvSpPr/>
          <p:nvPr/>
        </p:nvSpPr>
        <p:spPr>
          <a:xfrm>
            <a:off x="3645489" y="1809110"/>
            <a:ext cx="49010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600" b="1" dirty="0">
                <a:solidFill>
                  <a:srgbClr val="E61F4F"/>
                </a:solidFill>
              </a:rPr>
              <a:t>Teknoloji bağımlılığın başladığını ya da başlamak  üzere </a:t>
            </a:r>
          </a:p>
          <a:p>
            <a:pPr algn="ctr"/>
            <a:r>
              <a:rPr lang="tr-TR" sz="1600" b="1" dirty="0">
                <a:solidFill>
                  <a:srgbClr val="E61F4F"/>
                </a:solidFill>
              </a:rPr>
              <a:t>olduğunu aşağıdaki davranışlardan anlayabiliriz;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7604068" y="2714300"/>
            <a:ext cx="3891643" cy="2107574"/>
            <a:chOff x="7604068" y="2714300"/>
            <a:chExt cx="3891643" cy="2107574"/>
          </a:xfrm>
        </p:grpSpPr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8308790" y="3898238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Dikdörtgen 42"/>
            <p:cNvSpPr/>
            <p:nvPr/>
          </p:nvSpPr>
          <p:spPr>
            <a:xfrm>
              <a:off x="7604068" y="3990877"/>
              <a:ext cx="38916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Teknolojiden uzak kalınca huzursuzluk,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uykusuzluk, öfke gibi yoksunluk belirtilerinin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ortaya çıkması </a:t>
              </a:r>
            </a:p>
          </p:txBody>
        </p:sp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38014" y="2714300"/>
              <a:ext cx="1023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92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06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747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Belirtileri neler olabilir?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2844825" y="1600446"/>
            <a:ext cx="2605265" cy="1956814"/>
            <a:chOff x="1536143" y="1755524"/>
            <a:chExt cx="2605265" cy="1956814"/>
          </a:xfrm>
        </p:grpSpPr>
        <p:sp>
          <p:nvSpPr>
            <p:cNvPr id="25" name="Line 64"/>
            <p:cNvSpPr>
              <a:spLocks noChangeShapeType="1"/>
            </p:cNvSpPr>
            <p:nvPr/>
          </p:nvSpPr>
          <p:spPr bwMode="auto">
            <a:xfrm>
              <a:off x="1597676" y="3034924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Dikdörtgen 30"/>
            <p:cNvSpPr/>
            <p:nvPr/>
          </p:nvSpPr>
          <p:spPr>
            <a:xfrm>
              <a:off x="1536143" y="3127563"/>
              <a:ext cx="26052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Planlanandan daha fazla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karşısında kalınması</a:t>
              </a:r>
            </a:p>
          </p:txBody>
        </p:sp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3775" y="1755524"/>
              <a:ext cx="1170000" cy="1057500"/>
            </a:xfrm>
            <a:prstGeom prst="rect">
              <a:avLst/>
            </a:prstGeom>
          </p:spPr>
        </p:pic>
      </p:grpSp>
      <p:grpSp>
        <p:nvGrpSpPr>
          <p:cNvPr id="11" name="Grup 10"/>
          <p:cNvGrpSpPr/>
          <p:nvPr/>
        </p:nvGrpSpPr>
        <p:grpSpPr>
          <a:xfrm>
            <a:off x="2705669" y="4006465"/>
            <a:ext cx="3010248" cy="1902217"/>
            <a:chOff x="7781621" y="4391057"/>
            <a:chExt cx="3010248" cy="1902217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1120" y="4391057"/>
              <a:ext cx="731250" cy="1023750"/>
            </a:xfrm>
            <a:prstGeom prst="rect">
              <a:avLst/>
            </a:prstGeom>
          </p:spPr>
        </p:pic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8045646" y="561586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Dikdörtgen 39"/>
            <p:cNvSpPr/>
            <p:nvPr/>
          </p:nvSpPr>
          <p:spPr>
            <a:xfrm>
              <a:off x="7781621" y="5708499"/>
              <a:ext cx="30102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başında geçirilen vakitle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ilgili kontrolün kaybedilmesi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562462" y="1673457"/>
            <a:ext cx="3190745" cy="1883803"/>
            <a:chOff x="6251439" y="1788213"/>
            <a:chExt cx="3190745" cy="1883803"/>
          </a:xfrm>
        </p:grpSpPr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6605712" y="2994602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Dikdörtgen 42"/>
            <p:cNvSpPr/>
            <p:nvPr/>
          </p:nvSpPr>
          <p:spPr>
            <a:xfrm>
              <a:off x="6251439" y="3087241"/>
              <a:ext cx="31907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Zamanın büyük çoğunluğunun fiilen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ya da zihnen teknolojiyle geçirilmesi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8061" y="1788213"/>
              <a:ext cx="1057500" cy="103500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6605710" y="3950844"/>
            <a:ext cx="3104248" cy="2206310"/>
            <a:chOff x="3458217" y="3836386"/>
            <a:chExt cx="3104248" cy="2206310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7840" y="3836386"/>
              <a:ext cx="945000" cy="1080000"/>
            </a:xfrm>
            <a:prstGeom prst="rect">
              <a:avLst/>
            </a:prstGeom>
          </p:spPr>
        </p:pic>
        <p:sp>
          <p:nvSpPr>
            <p:cNvPr id="23" name="Line 64"/>
            <p:cNvSpPr>
              <a:spLocks noChangeShapeType="1"/>
            </p:cNvSpPr>
            <p:nvPr/>
          </p:nvSpPr>
          <p:spPr bwMode="auto">
            <a:xfrm>
              <a:off x="3769241" y="511906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3458217" y="5211699"/>
              <a:ext cx="310424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Teknolojinin, sorumlulukların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(iş, okul, aile, bireysel temizlik gibi)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yerine getirilmesini engellemesi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615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98000" r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73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Sebepler neler olabilir?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066572"/>
            <a:ext cx="6932198" cy="400110"/>
            <a:chOff x="554927" y="1881525"/>
            <a:chExt cx="6932198" cy="40011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67409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Kontrolsüz ve ölçüsüz kullanımın ne olduğuna dair bilgi eksikliği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681971"/>
            <a:ext cx="6130696" cy="400110"/>
            <a:chOff x="554927" y="1881525"/>
            <a:chExt cx="6130696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59394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Bağımlılığın sonuçlarını bilmemek veya önemsememek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3331225"/>
            <a:ext cx="4279613" cy="400110"/>
            <a:chOff x="554927" y="1881525"/>
            <a:chExt cx="4279613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4088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Merak duygusunu kontrol edememek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951887"/>
            <a:ext cx="5340993" cy="400110"/>
            <a:chOff x="554927" y="1881525"/>
            <a:chExt cx="5340993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51497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 arkadaş çevresinin içerisinde bulunmak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4482549"/>
            <a:ext cx="5691795" cy="400110"/>
            <a:chOff x="554927" y="1881525"/>
            <a:chExt cx="5691795" cy="400110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55005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Can sıkıntısı ve yapacak daha iyi bir şey bulamamak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2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98000" r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73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Sebepler neler olabilir?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554927" y="2076654"/>
            <a:ext cx="6787543" cy="400110"/>
            <a:chOff x="554927" y="1881525"/>
            <a:chExt cx="6787543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65962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Dışlanma korkusuyla arkadaşlarının her istediğini kabul etmek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2689768"/>
            <a:ext cx="6057664" cy="400110"/>
            <a:chOff x="554927" y="1881525"/>
            <a:chExt cx="6057664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5866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Sosyal ilişki kuramamak ya da kurarken  güçlük çekmek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381911"/>
            <a:ext cx="6541706" cy="707886"/>
            <a:chOff x="554927" y="1881525"/>
            <a:chExt cx="6541706" cy="707886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63504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Problemleri nasıl çözeceğini bilmemek ve  sorunları çözmek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yerine teknolojiye yönelmek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4271776"/>
            <a:ext cx="5966292" cy="707886"/>
            <a:chOff x="554927" y="1881525"/>
            <a:chExt cx="5966292" cy="707886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5775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Gerçek dünyada başarılamayan şeyleri  sanal dünyada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elde etmeye çalışmak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59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346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Kimler risk altında?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827439"/>
            <a:ext cx="6155832" cy="400110"/>
            <a:chOff x="554927" y="1881525"/>
            <a:chExt cx="6155832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59645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Spordan uzak duran ve hareketsiz yaşamı  tercih edenler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2496993"/>
            <a:ext cx="6287250" cy="369332"/>
            <a:chOff x="554927" y="2447025"/>
            <a:chExt cx="6287250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Olumsuz ve bağımlı arkadaş çevresi bulunanlar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54927" y="3143495"/>
            <a:ext cx="6287250" cy="646331"/>
            <a:chOff x="554927" y="2970954"/>
            <a:chExt cx="6287250" cy="646331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Ders başarısı sürekli düşük olan ya da  okul dışı faaliyetlere karşı isteksiz olanlar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3867887"/>
            <a:ext cx="6287250" cy="646331"/>
            <a:chOff x="554927" y="2970954"/>
            <a:chExt cx="6287250" cy="646331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Arkadaş edinme, iletişim kurma ve iletişimi  devam ettirme becerileri az olanlar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1000" r="-37000" b="-8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2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2290</Words>
  <Application>Microsoft Office PowerPoint</Application>
  <PresentationFormat>Geniş ekran</PresentationFormat>
  <Paragraphs>432</Paragraphs>
  <Slides>46</Slides>
  <Notes>41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AVANTRON</cp:lastModifiedBy>
  <cp:revision>186</cp:revision>
  <dcterms:created xsi:type="dcterms:W3CDTF">2016-11-17T08:54:28Z</dcterms:created>
  <dcterms:modified xsi:type="dcterms:W3CDTF">2024-09-24T07:28:54Z</dcterms:modified>
</cp:coreProperties>
</file>